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3" r:id="rId1"/>
    <p:sldMasterId id="2147483694" r:id="rId2"/>
  </p:sldMasterIdLst>
  <p:notesMasterIdLst>
    <p:notesMasterId r:id="rId24"/>
  </p:notesMasterIdLst>
  <p:handoutMasterIdLst>
    <p:handoutMasterId r:id="rId25"/>
  </p:handoutMasterIdLst>
  <p:sldIdLst>
    <p:sldId id="703" r:id="rId3"/>
    <p:sldId id="718" r:id="rId4"/>
    <p:sldId id="654" r:id="rId5"/>
    <p:sldId id="659" r:id="rId6"/>
    <p:sldId id="662" r:id="rId7"/>
    <p:sldId id="663" r:id="rId8"/>
    <p:sldId id="723" r:id="rId9"/>
    <p:sldId id="688" r:id="rId10"/>
    <p:sldId id="689" r:id="rId11"/>
    <p:sldId id="690" r:id="rId12"/>
    <p:sldId id="671" r:id="rId13"/>
    <p:sldId id="673" r:id="rId14"/>
    <p:sldId id="691" r:id="rId15"/>
    <p:sldId id="714" r:id="rId16"/>
    <p:sldId id="722" r:id="rId17"/>
    <p:sldId id="681" r:id="rId18"/>
    <p:sldId id="720" r:id="rId19"/>
    <p:sldId id="719" r:id="rId20"/>
    <p:sldId id="705" r:id="rId21"/>
    <p:sldId id="721" r:id="rId22"/>
    <p:sldId id="590" r:id="rId23"/>
  </p:sldIdLst>
  <p:sldSz cx="9144000" cy="6858000" type="screen4x3"/>
  <p:notesSz cx="6735763" cy="98663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08142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81628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224427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63257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040712" algn="l" defTabSz="81628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448855" algn="l" defTabSz="81628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2856997" algn="l" defTabSz="81628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265140" algn="l" defTabSz="81628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9BF"/>
    <a:srgbClr val="0066FF"/>
    <a:srgbClr val="003399"/>
    <a:srgbClr val="0033CC"/>
    <a:srgbClr val="000099"/>
    <a:srgbClr val="000066"/>
    <a:srgbClr val="0000CC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2" autoAdjust="0"/>
    <p:restoredTop sz="87630" autoAdjust="0"/>
  </p:normalViewPr>
  <p:slideViewPr>
    <p:cSldViewPr>
      <p:cViewPr varScale="1">
        <p:scale>
          <a:sx n="87" d="100"/>
          <a:sy n="87" d="100"/>
        </p:scale>
        <p:origin x="-1080" y="-84"/>
      </p:cViewPr>
      <p:guideLst>
        <p:guide orient="horz" pos="2205"/>
        <p:guide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notesViewPr>
    <p:cSldViewPr>
      <p:cViewPr varScale="1">
        <p:scale>
          <a:sx n="62" d="100"/>
          <a:sy n="62" d="100"/>
        </p:scale>
        <p:origin x="-3474" y="-90"/>
      </p:cViewPr>
      <p:guideLst>
        <p:guide orient="horz" pos="3172"/>
        <p:guide pos="21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nes&#24037;&#20316;&#25991;&#20214;\&#25968;&#25454;&#25253;&#21578;\&#21534;&#21520;&#37327;\2014&#24180;-2018&#24180;&#39640;&#26639;&#22269;&#30721;&#38598;&#35013;&#31665;&#21450;&#25955;&#36135;&#32440;&#27974;&#21534;&#21520;&#3732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nes&#24037;&#20316;&#25991;&#20214;\&#25968;&#25454;&#25253;&#21578;\&#21534;&#21520;&#37327;\2014&#24180;-2018&#24180;&#39640;&#26639;&#22269;&#30721;&#38598;&#35013;&#31665;&#21450;&#25955;&#36135;&#32440;&#27974;&#21534;&#21520;&#3732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吞吐量(万TEU)
-内贸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
（预测）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36</c:v>
                </c:pt>
                <c:pt idx="1">
                  <c:v>49</c:v>
                </c:pt>
                <c:pt idx="2">
                  <c:v>68</c:v>
                </c:pt>
                <c:pt idx="3">
                  <c:v>116</c:v>
                </c:pt>
                <c:pt idx="4">
                  <c:v>157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吞吐量(万TEU)
-外贸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5.4251434533124823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合计：</a:t>
                    </a:r>
                    <a:r>
                      <a:rPr lang="en-US" altLang="zh-CN"/>
                      <a:t>49</a:t>
                    </a:r>
                    <a:r>
                      <a:rPr lang="zh-CN" altLang="en-US"/>
                      <a:t>万</a:t>
                    </a:r>
                    <a:r>
                      <a:rPr lang="en-US" altLang="zh-CN"/>
                      <a:t>TEU</a:t>
                    </a:r>
                    <a:endParaRPr lang="en-US" altLang="en-US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2.020201698846476E-3"/>
                  <c:y val="-5.8424621804903647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合计：</a:t>
                    </a:r>
                    <a:r>
                      <a:rPr lang="en-US" altLang="zh-CN"/>
                      <a:t>65</a:t>
                    </a:r>
                    <a:r>
                      <a:rPr lang="zh-CN" altLang="en-US"/>
                      <a:t>万</a:t>
                    </a:r>
                    <a:r>
                      <a:rPr lang="en-US" altLang="zh-CN"/>
                      <a:t>TEU</a:t>
                    </a:r>
                    <a:endParaRPr lang="en-US" altLang="en-US"/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-7.407320659103452E-17"/>
                  <c:y val="-6.2597809076682331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合计：</a:t>
                    </a:r>
                    <a:r>
                      <a:rPr lang="en-US" altLang="zh-CN"/>
                      <a:t>85</a:t>
                    </a:r>
                    <a:r>
                      <a:rPr lang="zh-CN" altLang="en-US"/>
                      <a:t>万</a:t>
                    </a:r>
                    <a:r>
                      <a:rPr lang="en-US" altLang="zh-CN"/>
                      <a:t>TEU</a:t>
                    </a:r>
                    <a:endParaRPr lang="en-US" altLang="en-US"/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0"/>
                  <c:y val="-8.3463745435576525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合计：</a:t>
                    </a:r>
                    <a:r>
                      <a:rPr lang="en-US" altLang="zh-CN"/>
                      <a:t>134</a:t>
                    </a:r>
                    <a:r>
                      <a:rPr lang="zh-CN" altLang="en-US"/>
                      <a:t>万</a:t>
                    </a:r>
                    <a:r>
                      <a:rPr lang="en-US" altLang="zh-CN"/>
                      <a:t>TEU</a:t>
                    </a:r>
                    <a:endParaRPr lang="en-US" altLang="en-US"/>
                  </a:p>
                </c:rich>
              </c:tx>
              <c:dLblPos val="ctr"/>
              <c:showVal val="1"/>
            </c:dLbl>
            <c:dLbl>
              <c:idx val="4"/>
              <c:layout>
                <c:manualLayout>
                  <c:x val="-2.020201698846476E-3"/>
                  <c:y val="-8.7636932707355245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合计：</a:t>
                    </a:r>
                    <a:r>
                      <a:rPr lang="en-US" altLang="zh-CN"/>
                      <a:t>185</a:t>
                    </a:r>
                    <a:r>
                      <a:rPr lang="zh-CN" altLang="en-US"/>
                      <a:t>万</a:t>
                    </a:r>
                    <a:r>
                      <a:rPr lang="en-US" altLang="zh-CN"/>
                      <a:t>TEU</a:t>
                    </a:r>
                    <a:endParaRPr lang="en-US" altLang="en-US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
（预测）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13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28</c:v>
                </c:pt>
              </c:numCache>
            </c:numRef>
          </c:val>
        </c:ser>
        <c:gapWidth val="95"/>
        <c:overlap val="100"/>
        <c:axId val="344278144"/>
        <c:axId val="344279680"/>
      </c:barChart>
      <c:catAx>
        <c:axId val="344278144"/>
        <c:scaling>
          <c:orientation val="minMax"/>
        </c:scaling>
        <c:axPos val="b"/>
        <c:majorTickMark val="none"/>
        <c:tickLblPos val="nextTo"/>
        <c:crossAx val="344279680"/>
        <c:crosses val="autoZero"/>
        <c:auto val="1"/>
        <c:lblAlgn val="ctr"/>
        <c:lblOffset val="100"/>
      </c:catAx>
      <c:valAx>
        <c:axId val="3442796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/>
                  <a:t>吞吐量（</a:t>
                </a:r>
                <a:r>
                  <a:rPr lang="zh-CN" altLang="en-US"/>
                  <a:t>万</a:t>
                </a:r>
                <a:r>
                  <a:rPr lang="en-US"/>
                  <a:t>TEU</a:t>
                </a:r>
                <a:r>
                  <a:rPr lang="zh-CN"/>
                  <a:t>）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442781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5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Sheet1!$A$7</c:f>
              <c:strCache>
                <c:ptCount val="1"/>
                <c:pt idx="0">
                  <c:v>纸浆吞吐量(万吨)</c:v>
                </c:pt>
              </c:strCache>
            </c:strRef>
          </c:tx>
          <c:dLbls>
            <c:dLbl>
              <c:idx val="0"/>
              <c:layout>
                <c:manualLayout>
                  <c:x val="2.8218698020380582E-3"/>
                  <c:y val="-9.7995545657015598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24</a:t>
                    </a:r>
                    <a:r>
                      <a:rPr lang="zh-CN" altLang="en-US" dirty="0" smtClean="0"/>
                      <a:t>万吨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0.10393466963622866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28</a:t>
                    </a:r>
                    <a:r>
                      <a:rPr lang="zh-CN" altLang="en-US" dirty="0" smtClean="0"/>
                      <a:t>万吨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5.6437396040761242E-3"/>
                  <c:y val="-8.9086859688196046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21</a:t>
                    </a:r>
                    <a:r>
                      <a:rPr lang="zh-CN" altLang="en-US" dirty="0" smtClean="0"/>
                      <a:t>万吨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0.1959910913140314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61</a:t>
                    </a:r>
                    <a:r>
                      <a:rPr lang="zh-CN" altLang="en-US" dirty="0" smtClean="0"/>
                      <a:t>万吨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2.8218698020380582E-3"/>
                  <c:y val="-0.38901262063845676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130</a:t>
                    </a:r>
                    <a:r>
                      <a:rPr lang="zh-CN" altLang="en-US" dirty="0" smtClean="0"/>
                      <a:t>万吨</a:t>
                    </a:r>
                    <a:endParaRPr lang="en-US" altLang="en-US" dirty="0"/>
                  </a:p>
                </c:rich>
              </c:tx>
              <c:showVal val="1"/>
            </c:dLbl>
            <c:showVal val="1"/>
          </c:dLbls>
          <c:cat>
            <c:strRef>
              <c:f>Sheet1!$B$6:$F$6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
（预测）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24</c:v>
                </c:pt>
                <c:pt idx="1">
                  <c:v>28</c:v>
                </c:pt>
                <c:pt idx="2">
                  <c:v>21</c:v>
                </c:pt>
                <c:pt idx="3">
                  <c:v>61</c:v>
                </c:pt>
                <c:pt idx="4">
                  <c:v>130</c:v>
                </c:pt>
              </c:numCache>
            </c:numRef>
          </c:val>
        </c:ser>
        <c:gapWidth val="95"/>
        <c:overlap val="100"/>
        <c:axId val="344215552"/>
        <c:axId val="344217088"/>
      </c:barChart>
      <c:catAx>
        <c:axId val="344215552"/>
        <c:scaling>
          <c:orientation val="minMax"/>
        </c:scaling>
        <c:axPos val="b"/>
        <c:majorTickMark val="none"/>
        <c:tickLblPos val="nextTo"/>
        <c:crossAx val="344217088"/>
        <c:crosses val="autoZero"/>
        <c:auto val="1"/>
        <c:lblAlgn val="ctr"/>
        <c:lblOffset val="100"/>
      </c:catAx>
      <c:valAx>
        <c:axId val="3442170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/>
                  <a:t>吞吐量（</a:t>
                </a:r>
                <a:r>
                  <a:rPr lang="zh-CN" altLang="en-US"/>
                  <a:t>万</a:t>
                </a:r>
                <a:r>
                  <a:rPr lang="zh-CN"/>
                  <a:t>吨）</a:t>
                </a:r>
              </a:p>
            </c:rich>
          </c:tx>
          <c:layout>
            <c:manualLayout>
              <c:xMode val="edge"/>
              <c:yMode val="edge"/>
              <c:x val="8.8888930365205204E-2"/>
              <c:y val="0.31101719189332988"/>
            </c:manualLayout>
          </c:layout>
        </c:title>
        <c:numFmt formatCode="General" sourceLinked="1"/>
        <c:majorTickMark val="none"/>
        <c:tickLblPos val="nextTo"/>
        <c:crossAx val="3442155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08098-56D3-4E63-89D9-6BA441E1E04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66406C9-225F-4D21-B2CB-99C301A6122C}">
      <dgm:prSet phldrT="[文本]" custT="1"/>
      <dgm:spPr>
        <a:solidFill>
          <a:srgbClr val="005DA3"/>
        </a:solidFill>
      </dgm:spPr>
      <dgm:t>
        <a:bodyPr/>
        <a:lstStyle/>
        <a:p>
          <a:pPr algn="l"/>
          <a:endParaRPr lang="en-US" altLang="zh-CN" sz="1000" b="1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  <a:p>
          <a:pPr algn="l"/>
          <a:endParaRPr lang="en-US" altLang="zh-CN" sz="1000" b="1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  <a:p>
          <a:pPr algn="l"/>
          <a:r>
            <a:rPr lang="en-US" altLang="zh-CN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-</a:t>
          </a:r>
          <a:r>
            <a:rPr lang="zh-CN" altLang="en-US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总资产达</a:t>
          </a:r>
          <a:r>
            <a:rPr lang="en-US" altLang="zh-CN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223</a:t>
          </a:r>
          <a:r>
            <a:rPr lang="zh-CN" altLang="en-US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亿元，业务覆盖港口装卸、港口物流、港口服务、高端制造、电力能源、管道燃气等六大业务板块。</a:t>
          </a:r>
          <a:r>
            <a:rPr lang="en-US" sz="1000" b="1" dirty="0" smtClean="0">
              <a:solidFill>
                <a:schemeClr val="bg1"/>
              </a:solidFill>
            </a:rPr>
            <a:t>With the total asset of 22billion, ZPH owns a business of six major parts: port handling, port logistics, port service, </a:t>
          </a:r>
          <a:r>
            <a:rPr lang="en-US" sz="1000" b="1" dirty="0" err="1" smtClean="0">
              <a:solidFill>
                <a:schemeClr val="bg1"/>
              </a:solidFill>
            </a:rPr>
            <a:t>upmarket</a:t>
          </a:r>
          <a:r>
            <a:rPr lang="en-US" sz="1000" b="1" dirty="0" smtClean="0">
              <a:solidFill>
                <a:schemeClr val="bg1"/>
              </a:solidFill>
            </a:rPr>
            <a:t> manufacturing, P</a:t>
          </a:r>
          <a:r>
            <a:rPr lang="en-US" altLang="zh-CN" sz="1000" b="1" dirty="0" smtClean="0">
              <a:solidFill>
                <a:schemeClr val="bg1"/>
              </a:solidFill>
            </a:rPr>
            <a:t>ower &amp; Energy </a:t>
          </a:r>
          <a:r>
            <a:rPr lang="en-US" sz="1000" b="1" dirty="0" smtClean="0">
              <a:solidFill>
                <a:schemeClr val="bg1"/>
              </a:solidFill>
            </a:rPr>
            <a:t>and pipeline gas service.</a:t>
          </a:r>
          <a:endParaRPr lang="zh-CN" altLang="en-US" sz="1000" b="1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D45F24DE-5B22-4DC6-A7D6-1E2CDF8A9342}" type="parTrans" cxnId="{68CFEEB0-A56F-464C-9DFD-F97942F1383F}">
      <dgm:prSet/>
      <dgm:spPr/>
      <dgm:t>
        <a:bodyPr/>
        <a:lstStyle/>
        <a:p>
          <a:endParaRPr lang="zh-CN" altLang="en-US" sz="10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C453DD5C-DB8B-409A-97F4-9FF3FD474DE6}" type="sibTrans" cxnId="{68CFEEB0-A56F-464C-9DFD-F97942F1383F}">
      <dgm:prSet/>
      <dgm:spPr/>
      <dgm:t>
        <a:bodyPr/>
        <a:lstStyle/>
        <a:p>
          <a:endParaRPr lang="zh-CN" altLang="en-US" sz="10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BC2B6EB2-4490-4790-AE24-D06FCC5A2F64}">
      <dgm:prSet phldrT="[文本]" custT="1"/>
      <dgm:spPr>
        <a:solidFill>
          <a:srgbClr val="005DA3"/>
        </a:solidFill>
      </dgm:spPr>
      <dgm:t>
        <a:bodyPr/>
        <a:lstStyle/>
        <a:p>
          <a:pPr algn="l"/>
          <a:r>
            <a:rPr lang="en-US" altLang="zh-CN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-</a:t>
          </a:r>
          <a:r>
            <a:rPr lang="zh-CN" altLang="en-US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高栏国码</a:t>
          </a:r>
          <a:r>
            <a:rPr lang="en-US" altLang="zh-CN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-</a:t>
          </a:r>
          <a:r>
            <a:rPr lang="zh-CN" altLang="en-US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珠海港控股集团子公司  </a:t>
          </a:r>
          <a:r>
            <a:rPr lang="en-US" altLang="zh-CN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rPr>
            <a:t>ZICT(G)-</a:t>
          </a:r>
          <a:r>
            <a:rPr lang="en-US" altLang="zh-CN" sz="1000" b="1" dirty="0" smtClean="0">
              <a:solidFill>
                <a:schemeClr val="bg1"/>
              </a:solidFill>
              <a:latin typeface="+mn-lt"/>
              <a:ea typeface="微软雅黑" pitchFamily="34" charset="-122"/>
              <a:cs typeface="Times New Roman" pitchFamily="18" charset="0"/>
            </a:rPr>
            <a:t>A Subsidiary of ZPH</a:t>
          </a:r>
          <a:endParaRPr lang="zh-CN" altLang="en-US" sz="1000" b="1" dirty="0" smtClean="0">
            <a:solidFill>
              <a:schemeClr val="bg1"/>
            </a:solidFill>
            <a:latin typeface="+mn-lt"/>
            <a:ea typeface="微软雅黑" pitchFamily="34" charset="-122"/>
          </a:endParaRPr>
        </a:p>
      </dgm:t>
    </dgm:pt>
    <dgm:pt modelId="{4AEBF9A1-AA29-4A8E-9610-2379404B0413}" type="parTrans" cxnId="{5DC44C1D-9CC8-44DC-8BA7-7428A153F7EB}">
      <dgm:prSet/>
      <dgm:spPr/>
      <dgm:t>
        <a:bodyPr/>
        <a:lstStyle/>
        <a:p>
          <a:endParaRPr lang="zh-CN" altLang="en-US"/>
        </a:p>
      </dgm:t>
    </dgm:pt>
    <dgm:pt modelId="{F5B5B60A-10AE-4E05-ADCB-FDBBE1660664}" type="sibTrans" cxnId="{5DC44C1D-9CC8-44DC-8BA7-7428A153F7EB}">
      <dgm:prSet/>
      <dgm:spPr/>
      <dgm:t>
        <a:bodyPr/>
        <a:lstStyle/>
        <a:p>
          <a:endParaRPr lang="zh-CN" altLang="en-US"/>
        </a:p>
      </dgm:t>
    </dgm:pt>
    <dgm:pt modelId="{1C45691B-F2AF-44B9-A458-F39FB6D6B770}">
      <dgm:prSet phldrT="[文本]" custT="1"/>
      <dgm:spPr>
        <a:solidFill>
          <a:srgbClr val="005DA3"/>
        </a:solidFill>
      </dgm:spPr>
      <dgm:t>
        <a:bodyPr/>
        <a:lstStyle/>
        <a:p>
          <a:pPr algn="l"/>
          <a:endParaRPr lang="en-US" altLang="zh-CN" sz="1000" b="1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  <a:p>
          <a:pPr algn="l"/>
          <a:r>
            <a:rPr lang="en-US" altLang="zh-CN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-</a:t>
          </a:r>
          <a:r>
            <a:rPr lang="zh-CN" altLang="en-US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珠海港控股集团成立于</a:t>
          </a:r>
          <a:r>
            <a:rPr lang="en-US" altLang="zh-CN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2008</a:t>
          </a:r>
          <a:r>
            <a:rPr lang="zh-CN" altLang="en-US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年</a:t>
          </a:r>
          <a:r>
            <a:rPr lang="en-US" altLang="zh-CN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7</a:t>
          </a:r>
          <a:r>
            <a:rPr lang="zh-CN" altLang="en-US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月，是珠海市港口建设和开发的具体承担者，“以港立市”战略的推动者。</a:t>
          </a:r>
          <a:r>
            <a:rPr lang="en-US" sz="1000" b="1" dirty="0" smtClean="0">
              <a:solidFill>
                <a:schemeClr val="bg1"/>
              </a:solidFill>
            </a:rPr>
            <a:t>ZPH, established in July, 2008, is now the undertaker of </a:t>
          </a:r>
          <a:r>
            <a:rPr lang="en-US" sz="1000" b="1" dirty="0" err="1" smtClean="0">
              <a:solidFill>
                <a:schemeClr val="bg1"/>
              </a:solidFill>
            </a:rPr>
            <a:t>Zhuhai</a:t>
          </a:r>
          <a:r>
            <a:rPr lang="en-US" sz="1000" b="1" dirty="0" smtClean="0">
              <a:solidFill>
                <a:schemeClr val="bg1"/>
              </a:solidFill>
            </a:rPr>
            <a:t> Port’s construction and development, and the mover of the </a:t>
          </a:r>
          <a:r>
            <a:rPr lang="zh-CN" sz="1000" b="1" dirty="0" smtClean="0">
              <a:solidFill>
                <a:schemeClr val="bg1"/>
              </a:solidFill>
            </a:rPr>
            <a:t>“</a:t>
          </a:r>
          <a:r>
            <a:rPr lang="en-US" sz="1000" b="1" dirty="0" smtClean="0">
              <a:solidFill>
                <a:schemeClr val="bg1"/>
              </a:solidFill>
            </a:rPr>
            <a:t>Port-based City</a:t>
          </a:r>
          <a:r>
            <a:rPr lang="zh-CN" sz="1000" b="1" dirty="0" smtClean="0">
              <a:solidFill>
                <a:schemeClr val="bg1"/>
              </a:solidFill>
            </a:rPr>
            <a:t>”</a:t>
          </a:r>
          <a:r>
            <a:rPr lang="en-US" sz="1000" b="1" dirty="0" smtClean="0">
              <a:solidFill>
                <a:schemeClr val="bg1"/>
              </a:solidFill>
            </a:rPr>
            <a:t>strategy.</a:t>
          </a:r>
          <a:endParaRPr lang="en-US" altLang="zh-CN" sz="1000" b="1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0B89A56A-3678-4CD4-8CED-0589739DDCFD}" type="sibTrans" cxnId="{2F58B14C-EB88-49F3-AC7B-56F3E579D356}">
      <dgm:prSet/>
      <dgm:spPr/>
      <dgm:t>
        <a:bodyPr/>
        <a:lstStyle/>
        <a:p>
          <a:endParaRPr lang="zh-CN" altLang="en-US" sz="10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BCC21BC7-BD85-438A-9E4A-D9212D66062C}" type="parTrans" cxnId="{2F58B14C-EB88-49F3-AC7B-56F3E579D356}">
      <dgm:prSet/>
      <dgm:spPr/>
      <dgm:t>
        <a:bodyPr/>
        <a:lstStyle/>
        <a:p>
          <a:endParaRPr lang="zh-CN" altLang="en-US" sz="10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E6FF33EC-60BD-4167-9A1A-2CC0D8837E71}">
      <dgm:prSet phldrT="[文本]" custT="1"/>
      <dgm:spPr>
        <a:solidFill>
          <a:srgbClr val="005DA3"/>
        </a:solidFill>
      </dgm:spPr>
      <dgm:t>
        <a:bodyPr/>
        <a:lstStyle/>
        <a:p>
          <a:pPr algn="l"/>
          <a:endParaRPr lang="en-US" altLang="zh-CN" sz="1000" b="1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  <a:p>
          <a:pPr algn="l"/>
          <a:r>
            <a:rPr lang="en-US" altLang="zh-CN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-</a:t>
          </a:r>
          <a:r>
            <a:rPr lang="zh-CN" altLang="en-US" sz="1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是西江联盟的倡导者、领导者；珠西地区最大、最专业化的码头运营商。</a:t>
          </a:r>
          <a:r>
            <a:rPr lang="en-US" sz="1000" b="1" dirty="0" smtClean="0">
              <a:solidFill>
                <a:schemeClr val="bg1"/>
              </a:solidFill>
            </a:rPr>
            <a:t>The pioneer and leader of W</a:t>
          </a:r>
          <a:r>
            <a:rPr lang="en-US" altLang="zh-CN" sz="1000" b="1" dirty="0" smtClean="0">
              <a:solidFill>
                <a:schemeClr val="bg1"/>
              </a:solidFill>
            </a:rPr>
            <a:t>est River Port Union;</a:t>
          </a:r>
          <a:r>
            <a:rPr lang="en-US" sz="1000" b="1" dirty="0" smtClean="0">
              <a:solidFill>
                <a:schemeClr val="bg1"/>
              </a:solidFill>
            </a:rPr>
            <a:t> The largest and most professional port service provider in west Pearl River Delta Area.</a:t>
          </a:r>
          <a:endParaRPr lang="zh-CN" altLang="en-US" sz="1000" b="1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FA441FF1-D35A-47A8-A8EA-D48CE1AF2E15}" type="sibTrans" cxnId="{4877A539-7AFE-427C-BF27-844C62282ACB}">
      <dgm:prSet/>
      <dgm:spPr/>
      <dgm:t>
        <a:bodyPr/>
        <a:lstStyle/>
        <a:p>
          <a:endParaRPr lang="zh-CN" altLang="en-US" sz="10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1B81382D-5F6D-4A1B-A94C-846B66452233}" type="parTrans" cxnId="{4877A539-7AFE-427C-BF27-844C62282ACB}">
      <dgm:prSet/>
      <dgm:spPr/>
      <dgm:t>
        <a:bodyPr/>
        <a:lstStyle/>
        <a:p>
          <a:endParaRPr lang="zh-CN" altLang="en-US" sz="1000" b="1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1D72782C-C218-43A5-A076-89F0F6EBECE4}" type="pres">
      <dgm:prSet presAssocID="{D8808098-56D3-4E63-89D9-6BA441E1E04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485C4C0-5444-4DBF-8EC2-4CF16C880DF6}" type="pres">
      <dgm:prSet presAssocID="{1C45691B-F2AF-44B9-A458-F39FB6D6B770}" presName="circle1" presStyleLbl="node1" presStyleIdx="0" presStyleCnt="4"/>
      <dgm:spPr/>
    </dgm:pt>
    <dgm:pt modelId="{B3FA152F-C0FF-4664-B7FD-8D81AA35736C}" type="pres">
      <dgm:prSet presAssocID="{1C45691B-F2AF-44B9-A458-F39FB6D6B770}" presName="space" presStyleCnt="0"/>
      <dgm:spPr/>
    </dgm:pt>
    <dgm:pt modelId="{25677AA1-6AFE-4B1E-BF00-1A26A988BC69}" type="pres">
      <dgm:prSet presAssocID="{1C45691B-F2AF-44B9-A458-F39FB6D6B770}" presName="rect1" presStyleLbl="alignAcc1" presStyleIdx="0" presStyleCnt="4" custLinFactNeighborY="-3030"/>
      <dgm:spPr/>
      <dgm:t>
        <a:bodyPr/>
        <a:lstStyle/>
        <a:p>
          <a:endParaRPr lang="zh-CN" altLang="en-US"/>
        </a:p>
      </dgm:t>
    </dgm:pt>
    <dgm:pt modelId="{5EDAE130-E96A-42D1-872C-250F4F1F047D}" type="pres">
      <dgm:prSet presAssocID="{066406C9-225F-4D21-B2CB-99C301A6122C}" presName="vertSpace2" presStyleLbl="node1" presStyleIdx="0" presStyleCnt="4"/>
      <dgm:spPr/>
    </dgm:pt>
    <dgm:pt modelId="{209B59BC-A86F-4DB3-AF01-030E0F02BFC5}" type="pres">
      <dgm:prSet presAssocID="{066406C9-225F-4D21-B2CB-99C301A6122C}" presName="circle2" presStyleLbl="node1" presStyleIdx="1" presStyleCnt="4"/>
      <dgm:spPr/>
    </dgm:pt>
    <dgm:pt modelId="{16F4AFCE-B933-42C1-8973-36D4811342F4}" type="pres">
      <dgm:prSet presAssocID="{066406C9-225F-4D21-B2CB-99C301A6122C}" presName="rect2" presStyleLbl="alignAcc1" presStyleIdx="1" presStyleCnt="4" custScaleX="100616" custScaleY="49117" custLinFactNeighborX="-24" custLinFactNeighborY="-13393"/>
      <dgm:spPr/>
      <dgm:t>
        <a:bodyPr/>
        <a:lstStyle/>
        <a:p>
          <a:endParaRPr lang="zh-CN" altLang="en-US"/>
        </a:p>
      </dgm:t>
    </dgm:pt>
    <dgm:pt modelId="{CFD36A06-DB79-4F81-99A0-44DC343BA991}" type="pres">
      <dgm:prSet presAssocID="{E6FF33EC-60BD-4167-9A1A-2CC0D8837E71}" presName="vertSpace3" presStyleLbl="node1" presStyleIdx="1" presStyleCnt="4"/>
      <dgm:spPr/>
    </dgm:pt>
    <dgm:pt modelId="{7D3B3BC0-3C78-43CD-BBE8-1FF1B15732BC}" type="pres">
      <dgm:prSet presAssocID="{E6FF33EC-60BD-4167-9A1A-2CC0D8837E71}" presName="circle3" presStyleLbl="node1" presStyleIdx="2" presStyleCnt="4"/>
      <dgm:spPr/>
    </dgm:pt>
    <dgm:pt modelId="{DFE89522-B2BC-4F5A-B0DD-890B573A2AE0}" type="pres">
      <dgm:prSet presAssocID="{E6FF33EC-60BD-4167-9A1A-2CC0D8837E71}" presName="rect3" presStyleLbl="alignAcc1" presStyleIdx="2" presStyleCnt="4" custScaleX="100000" custScaleY="50001" custLinFactNeighborX="154" custLinFactNeighborY="19218"/>
      <dgm:spPr/>
      <dgm:t>
        <a:bodyPr/>
        <a:lstStyle/>
        <a:p>
          <a:endParaRPr lang="zh-CN" altLang="en-US"/>
        </a:p>
      </dgm:t>
    </dgm:pt>
    <dgm:pt modelId="{727F39B7-55AE-4610-B81E-25953F4F3BF3}" type="pres">
      <dgm:prSet presAssocID="{BC2B6EB2-4490-4790-AE24-D06FCC5A2F64}" presName="vertSpace4" presStyleLbl="node1" presStyleIdx="2" presStyleCnt="4"/>
      <dgm:spPr/>
    </dgm:pt>
    <dgm:pt modelId="{72975F62-2D71-4FC8-861B-133DBCE04E22}" type="pres">
      <dgm:prSet presAssocID="{BC2B6EB2-4490-4790-AE24-D06FCC5A2F64}" presName="circle4" presStyleLbl="node1" presStyleIdx="3" presStyleCnt="4" custLinFactNeighborX="1756"/>
      <dgm:spPr/>
    </dgm:pt>
    <dgm:pt modelId="{95B9550F-AF6D-455E-98FB-C05B51619A90}" type="pres">
      <dgm:prSet presAssocID="{BC2B6EB2-4490-4790-AE24-D06FCC5A2F64}" presName="rect4" presStyleLbl="alignAcc1" presStyleIdx="3" presStyleCnt="4" custScaleY="53064" custLinFactNeighborX="-24" custLinFactNeighborY="75819"/>
      <dgm:spPr/>
      <dgm:t>
        <a:bodyPr/>
        <a:lstStyle/>
        <a:p>
          <a:endParaRPr lang="zh-CN" altLang="en-US"/>
        </a:p>
      </dgm:t>
    </dgm:pt>
    <dgm:pt modelId="{33306973-1637-4FA2-B911-3B62851D28F4}" type="pres">
      <dgm:prSet presAssocID="{1C45691B-F2AF-44B9-A458-F39FB6D6B770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5F02EA-A6D7-4CEB-987D-CC953FAAE794}" type="pres">
      <dgm:prSet presAssocID="{066406C9-225F-4D21-B2CB-99C301A6122C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C4C0BF-6DAC-471E-8F8B-3E16C124E5E2}" type="pres">
      <dgm:prSet presAssocID="{E6FF33EC-60BD-4167-9A1A-2CC0D8837E7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41E035-9BDF-449D-B656-C45D5D1AC889}" type="pres">
      <dgm:prSet presAssocID="{BC2B6EB2-4490-4790-AE24-D06FCC5A2F6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F58B14C-EB88-49F3-AC7B-56F3E579D356}" srcId="{D8808098-56D3-4E63-89D9-6BA441E1E04D}" destId="{1C45691B-F2AF-44B9-A458-F39FB6D6B770}" srcOrd="0" destOrd="0" parTransId="{BCC21BC7-BD85-438A-9E4A-D9212D66062C}" sibTransId="{0B89A56A-3678-4CD4-8CED-0589739DDCFD}"/>
    <dgm:cxn modelId="{00CE5D76-10B9-46EC-89AD-A3BD014CB66F}" type="presOf" srcId="{D8808098-56D3-4E63-89D9-6BA441E1E04D}" destId="{1D72782C-C218-43A5-A076-89F0F6EBECE4}" srcOrd="0" destOrd="0" presId="urn:microsoft.com/office/officeart/2005/8/layout/target3"/>
    <dgm:cxn modelId="{278977BE-6C31-4CCE-A912-569024F443E3}" type="presOf" srcId="{BC2B6EB2-4490-4790-AE24-D06FCC5A2F64}" destId="{95B9550F-AF6D-455E-98FB-C05B51619A90}" srcOrd="0" destOrd="0" presId="urn:microsoft.com/office/officeart/2005/8/layout/target3"/>
    <dgm:cxn modelId="{B1642B42-930D-4359-B711-A2D02FDB0D5B}" type="presOf" srcId="{BC2B6EB2-4490-4790-AE24-D06FCC5A2F64}" destId="{CE41E035-9BDF-449D-B656-C45D5D1AC889}" srcOrd="1" destOrd="0" presId="urn:microsoft.com/office/officeart/2005/8/layout/target3"/>
    <dgm:cxn modelId="{E04AFA87-2758-483E-9F93-270671A68A7B}" type="presOf" srcId="{066406C9-225F-4D21-B2CB-99C301A6122C}" destId="{185F02EA-A6D7-4CEB-987D-CC953FAAE794}" srcOrd="1" destOrd="0" presId="urn:microsoft.com/office/officeart/2005/8/layout/target3"/>
    <dgm:cxn modelId="{48F8B184-5D95-4EC9-A128-F12C8C9C2F59}" type="presOf" srcId="{1C45691B-F2AF-44B9-A458-F39FB6D6B770}" destId="{25677AA1-6AFE-4B1E-BF00-1A26A988BC69}" srcOrd="0" destOrd="0" presId="urn:microsoft.com/office/officeart/2005/8/layout/target3"/>
    <dgm:cxn modelId="{5DC44C1D-9CC8-44DC-8BA7-7428A153F7EB}" srcId="{D8808098-56D3-4E63-89D9-6BA441E1E04D}" destId="{BC2B6EB2-4490-4790-AE24-D06FCC5A2F64}" srcOrd="3" destOrd="0" parTransId="{4AEBF9A1-AA29-4A8E-9610-2379404B0413}" sibTransId="{F5B5B60A-10AE-4E05-ADCB-FDBBE1660664}"/>
    <dgm:cxn modelId="{2D2A6F67-0037-4939-8350-010B6C912EDB}" type="presOf" srcId="{1C45691B-F2AF-44B9-A458-F39FB6D6B770}" destId="{33306973-1637-4FA2-B911-3B62851D28F4}" srcOrd="1" destOrd="0" presId="urn:microsoft.com/office/officeart/2005/8/layout/target3"/>
    <dgm:cxn modelId="{6EDF96D9-740E-4A5F-A760-8FC67B0FFC66}" type="presOf" srcId="{E6FF33EC-60BD-4167-9A1A-2CC0D8837E71}" destId="{4DC4C0BF-6DAC-471E-8F8B-3E16C124E5E2}" srcOrd="1" destOrd="0" presId="urn:microsoft.com/office/officeart/2005/8/layout/target3"/>
    <dgm:cxn modelId="{91B2CA98-E30C-4C28-9241-1B7DAB38B3A6}" type="presOf" srcId="{E6FF33EC-60BD-4167-9A1A-2CC0D8837E71}" destId="{DFE89522-B2BC-4F5A-B0DD-890B573A2AE0}" srcOrd="0" destOrd="0" presId="urn:microsoft.com/office/officeart/2005/8/layout/target3"/>
    <dgm:cxn modelId="{68CFEEB0-A56F-464C-9DFD-F97942F1383F}" srcId="{D8808098-56D3-4E63-89D9-6BA441E1E04D}" destId="{066406C9-225F-4D21-B2CB-99C301A6122C}" srcOrd="1" destOrd="0" parTransId="{D45F24DE-5B22-4DC6-A7D6-1E2CDF8A9342}" sibTransId="{C453DD5C-DB8B-409A-97F4-9FF3FD474DE6}"/>
    <dgm:cxn modelId="{2AEB6F0B-D67E-4253-84ED-D2B202A1BA57}" type="presOf" srcId="{066406C9-225F-4D21-B2CB-99C301A6122C}" destId="{16F4AFCE-B933-42C1-8973-36D4811342F4}" srcOrd="0" destOrd="0" presId="urn:microsoft.com/office/officeart/2005/8/layout/target3"/>
    <dgm:cxn modelId="{4877A539-7AFE-427C-BF27-844C62282ACB}" srcId="{D8808098-56D3-4E63-89D9-6BA441E1E04D}" destId="{E6FF33EC-60BD-4167-9A1A-2CC0D8837E71}" srcOrd="2" destOrd="0" parTransId="{1B81382D-5F6D-4A1B-A94C-846B66452233}" sibTransId="{FA441FF1-D35A-47A8-A8EA-D48CE1AF2E15}"/>
    <dgm:cxn modelId="{3C051976-1B5B-493C-B984-0BED2D79DBDE}" type="presParOf" srcId="{1D72782C-C218-43A5-A076-89F0F6EBECE4}" destId="{7485C4C0-5444-4DBF-8EC2-4CF16C880DF6}" srcOrd="0" destOrd="0" presId="urn:microsoft.com/office/officeart/2005/8/layout/target3"/>
    <dgm:cxn modelId="{E522539D-C153-48CE-878B-0F4AAA2E4DDF}" type="presParOf" srcId="{1D72782C-C218-43A5-A076-89F0F6EBECE4}" destId="{B3FA152F-C0FF-4664-B7FD-8D81AA35736C}" srcOrd="1" destOrd="0" presId="urn:microsoft.com/office/officeart/2005/8/layout/target3"/>
    <dgm:cxn modelId="{65F13CD5-3BC0-41D1-BB86-4C25266EEF72}" type="presParOf" srcId="{1D72782C-C218-43A5-A076-89F0F6EBECE4}" destId="{25677AA1-6AFE-4B1E-BF00-1A26A988BC69}" srcOrd="2" destOrd="0" presId="urn:microsoft.com/office/officeart/2005/8/layout/target3"/>
    <dgm:cxn modelId="{1866DBEF-D49D-4D9B-8BD4-7E5C07F18853}" type="presParOf" srcId="{1D72782C-C218-43A5-A076-89F0F6EBECE4}" destId="{5EDAE130-E96A-42D1-872C-250F4F1F047D}" srcOrd="3" destOrd="0" presId="urn:microsoft.com/office/officeart/2005/8/layout/target3"/>
    <dgm:cxn modelId="{ABE096FE-B7CB-4A8A-B8BA-F403D1127499}" type="presParOf" srcId="{1D72782C-C218-43A5-A076-89F0F6EBECE4}" destId="{209B59BC-A86F-4DB3-AF01-030E0F02BFC5}" srcOrd="4" destOrd="0" presId="urn:microsoft.com/office/officeart/2005/8/layout/target3"/>
    <dgm:cxn modelId="{AB528AD8-5972-4D18-AAC6-C50A3F477011}" type="presParOf" srcId="{1D72782C-C218-43A5-A076-89F0F6EBECE4}" destId="{16F4AFCE-B933-42C1-8973-36D4811342F4}" srcOrd="5" destOrd="0" presId="urn:microsoft.com/office/officeart/2005/8/layout/target3"/>
    <dgm:cxn modelId="{E834964B-3F98-4E11-ADBC-5D674D290AB3}" type="presParOf" srcId="{1D72782C-C218-43A5-A076-89F0F6EBECE4}" destId="{CFD36A06-DB79-4F81-99A0-44DC343BA991}" srcOrd="6" destOrd="0" presId="urn:microsoft.com/office/officeart/2005/8/layout/target3"/>
    <dgm:cxn modelId="{41928AFC-BA01-4A8D-8236-2B3DD7677075}" type="presParOf" srcId="{1D72782C-C218-43A5-A076-89F0F6EBECE4}" destId="{7D3B3BC0-3C78-43CD-BBE8-1FF1B15732BC}" srcOrd="7" destOrd="0" presId="urn:microsoft.com/office/officeart/2005/8/layout/target3"/>
    <dgm:cxn modelId="{FFE6514D-6C70-4111-94A6-E3476A845B5B}" type="presParOf" srcId="{1D72782C-C218-43A5-A076-89F0F6EBECE4}" destId="{DFE89522-B2BC-4F5A-B0DD-890B573A2AE0}" srcOrd="8" destOrd="0" presId="urn:microsoft.com/office/officeart/2005/8/layout/target3"/>
    <dgm:cxn modelId="{FA9C2C44-4442-435A-A2BD-B80E38932505}" type="presParOf" srcId="{1D72782C-C218-43A5-A076-89F0F6EBECE4}" destId="{727F39B7-55AE-4610-B81E-25953F4F3BF3}" srcOrd="9" destOrd="0" presId="urn:microsoft.com/office/officeart/2005/8/layout/target3"/>
    <dgm:cxn modelId="{239D5C4A-11D8-411D-98E3-350BD1B1B5FC}" type="presParOf" srcId="{1D72782C-C218-43A5-A076-89F0F6EBECE4}" destId="{72975F62-2D71-4FC8-861B-133DBCE04E22}" srcOrd="10" destOrd="0" presId="urn:microsoft.com/office/officeart/2005/8/layout/target3"/>
    <dgm:cxn modelId="{7534A901-4894-4C80-A978-D4B955EB6225}" type="presParOf" srcId="{1D72782C-C218-43A5-A076-89F0F6EBECE4}" destId="{95B9550F-AF6D-455E-98FB-C05B51619A90}" srcOrd="11" destOrd="0" presId="urn:microsoft.com/office/officeart/2005/8/layout/target3"/>
    <dgm:cxn modelId="{9101172A-AE91-4D7E-943E-925C428A1F7E}" type="presParOf" srcId="{1D72782C-C218-43A5-A076-89F0F6EBECE4}" destId="{33306973-1637-4FA2-B911-3B62851D28F4}" srcOrd="12" destOrd="0" presId="urn:microsoft.com/office/officeart/2005/8/layout/target3"/>
    <dgm:cxn modelId="{AA2594CB-9FE4-43EE-947E-C990D83C346B}" type="presParOf" srcId="{1D72782C-C218-43A5-A076-89F0F6EBECE4}" destId="{185F02EA-A6D7-4CEB-987D-CC953FAAE794}" srcOrd="13" destOrd="0" presId="urn:microsoft.com/office/officeart/2005/8/layout/target3"/>
    <dgm:cxn modelId="{12338198-7376-48D4-BDB1-CE33006F43BE}" type="presParOf" srcId="{1D72782C-C218-43A5-A076-89F0F6EBECE4}" destId="{4DC4C0BF-6DAC-471E-8F8B-3E16C124E5E2}" srcOrd="14" destOrd="0" presId="urn:microsoft.com/office/officeart/2005/8/layout/target3"/>
    <dgm:cxn modelId="{530E6DB9-5ADF-4039-A2EE-7CBAA7A90C4B}" type="presParOf" srcId="{1D72782C-C218-43A5-A076-89F0F6EBECE4}" destId="{CE41E035-9BDF-449D-B656-C45D5D1AC889}" srcOrd="15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6705D0-9405-46B3-B147-183006C4C466}" type="doc">
      <dgm:prSet loTypeId="urn:microsoft.com/office/officeart/2005/8/layout/chevron1" loCatId="process" qsTypeId="urn:microsoft.com/office/officeart/2005/8/quickstyle/simple3" qsCatId="simple" csTypeId="urn:microsoft.com/office/officeart/2005/8/colors/accent4_3" csCatId="accent4" phldr="1"/>
      <dgm:spPr/>
    </dgm:pt>
    <dgm:pt modelId="{7ACFB053-5BEB-43B7-9A97-2CE11CA6121A}">
      <dgm:prSet phldrT="[文本]" custT="1"/>
      <dgm:spPr/>
      <dgm:t>
        <a:bodyPr anchor="ctr"/>
        <a:lstStyle/>
        <a:p>
          <a:r>
            <a:rPr lang="zh-CN" altLang="en-US" sz="1000" b="1" dirty="0" smtClean="0">
              <a:latin typeface="微软雅黑" pitchFamily="34" charset="-122"/>
              <a:ea typeface="微软雅黑" pitchFamily="34" charset="-122"/>
            </a:rPr>
            <a:t>多用途码头（面积</a:t>
          </a:r>
          <a:r>
            <a:rPr lang="en-US" altLang="zh-CN" sz="1000" b="1" dirty="0" smtClean="0">
              <a:latin typeface="微软雅黑" pitchFamily="34" charset="-122"/>
              <a:ea typeface="微软雅黑" pitchFamily="34" charset="-122"/>
            </a:rPr>
            <a:t>21</a:t>
          </a:r>
          <a:r>
            <a:rPr lang="zh-CN" altLang="en-US" sz="1000" b="1" dirty="0" smtClean="0">
              <a:latin typeface="微软雅黑" pitchFamily="34" charset="-122"/>
              <a:ea typeface="微软雅黑" pitchFamily="34" charset="-122"/>
            </a:rPr>
            <a:t>公顷）  </a:t>
          </a:r>
        </a:p>
        <a:p>
          <a:r>
            <a:rPr lang="en-US" altLang="zh-CN" sz="1000" b="0" dirty="0" smtClean="0">
              <a:latin typeface="微软雅黑" pitchFamily="34" charset="-122"/>
              <a:ea typeface="微软雅黑" pitchFamily="34" charset="-122"/>
            </a:rPr>
            <a:t>1994</a:t>
          </a:r>
          <a:r>
            <a:rPr lang="zh-CN" altLang="en-US" sz="1000" b="0" dirty="0" smtClean="0">
              <a:latin typeface="微软雅黑" pitchFamily="34" charset="-122"/>
              <a:ea typeface="微软雅黑" pitchFamily="34" charset="-122"/>
            </a:rPr>
            <a:t>年开始运营两个</a:t>
          </a:r>
          <a:r>
            <a:rPr lang="en-US" altLang="zh-TW" sz="1000" b="0" dirty="0" smtClean="0">
              <a:latin typeface="微软雅黑" pitchFamily="34" charset="-122"/>
              <a:ea typeface="微软雅黑" pitchFamily="34" charset="-122"/>
            </a:rPr>
            <a:t>3.5</a:t>
          </a:r>
          <a:r>
            <a:rPr lang="zh-CN" altLang="en-US" sz="1000" b="0" dirty="0" smtClean="0">
              <a:latin typeface="微软雅黑" pitchFamily="34" charset="-122"/>
              <a:ea typeface="微软雅黑" pitchFamily="34" charset="-122"/>
            </a:rPr>
            <a:t>万吨多用途泊位</a:t>
          </a:r>
          <a:r>
            <a:rPr lang="en-US" altLang="zh-CN" sz="1000" b="0" dirty="0" smtClean="0">
              <a:latin typeface="微软雅黑" pitchFamily="34" charset="-122"/>
              <a:ea typeface="微软雅黑" pitchFamily="34" charset="-122"/>
            </a:rPr>
            <a:t>,</a:t>
          </a:r>
          <a:r>
            <a:rPr lang="zh-CN" altLang="en-US" sz="1000" b="0" dirty="0" smtClean="0">
              <a:latin typeface="微软雅黑" pitchFamily="34" charset="-122"/>
              <a:ea typeface="微软雅黑" pitchFamily="34" charset="-122"/>
            </a:rPr>
            <a:t>可处理集装箱及件杂货。</a:t>
          </a:r>
          <a:endParaRPr lang="en-US" altLang="zh-CN" sz="1000" b="0" dirty="0" smtClean="0">
            <a:latin typeface="微软雅黑" pitchFamily="34" charset="-122"/>
            <a:ea typeface="微软雅黑" pitchFamily="34" charset="-122"/>
          </a:endParaRPr>
        </a:p>
        <a:p>
          <a:r>
            <a:rPr lang="en-US" altLang="zh-CN" sz="10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rPr>
            <a:t>Multi-purpose Terminal(21 hectares)</a:t>
          </a:r>
        </a:p>
        <a:p>
          <a:r>
            <a:rPr lang="en-AU" altLang="zh-TW" sz="10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rPr>
            <a:t>2 x 35,000 ton berths</a:t>
          </a:r>
        </a:p>
        <a:p>
          <a:r>
            <a:rPr lang="en-AU" altLang="zh-TW" sz="10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rPr>
            <a:t>Both handling container &amp; general cargo</a:t>
          </a:r>
          <a:endParaRPr lang="zh-CN" altLang="en-US" sz="1000" b="0" dirty="0" smtClean="0">
            <a:latin typeface="微软雅黑" pitchFamily="34" charset="-122"/>
            <a:ea typeface="微软雅黑" pitchFamily="34" charset="-122"/>
          </a:endParaRPr>
        </a:p>
      </dgm:t>
    </dgm:pt>
    <dgm:pt modelId="{7DA26F07-D058-4A2E-8A25-35934573756A}" type="parTrans" cxnId="{F8F72C6D-F8AB-4EBD-A075-9758C10DC7C6}">
      <dgm:prSet/>
      <dgm:spPr/>
      <dgm:t>
        <a:bodyPr/>
        <a:lstStyle/>
        <a:p>
          <a:endParaRPr lang="zh-CN" altLang="en-US" sz="1000">
            <a:latin typeface="微软雅黑" pitchFamily="34" charset="-122"/>
            <a:ea typeface="微软雅黑" pitchFamily="34" charset="-122"/>
          </a:endParaRPr>
        </a:p>
      </dgm:t>
    </dgm:pt>
    <dgm:pt modelId="{C90E8BC1-3ACA-4F31-BCB4-8737545ECE41}" type="sibTrans" cxnId="{F8F72C6D-F8AB-4EBD-A075-9758C10DC7C6}">
      <dgm:prSet/>
      <dgm:spPr/>
      <dgm:t>
        <a:bodyPr/>
        <a:lstStyle/>
        <a:p>
          <a:endParaRPr lang="zh-CN" altLang="en-US" sz="1000">
            <a:latin typeface="微软雅黑" pitchFamily="34" charset="-122"/>
            <a:ea typeface="微软雅黑" pitchFamily="34" charset="-122"/>
          </a:endParaRPr>
        </a:p>
      </dgm:t>
    </dgm:pt>
    <dgm:pt modelId="{0AA0EBD6-A4D6-40ED-A694-A1B5E9E9E0C7}">
      <dgm:prSet phldrT="[文本]" custT="1"/>
      <dgm:spPr/>
      <dgm:t>
        <a:bodyPr/>
        <a:lstStyle/>
        <a:p>
          <a:r>
            <a:rPr lang="zh-CN" altLang="en-US" sz="1000" b="1" dirty="0" smtClean="0">
              <a:latin typeface="微软雅黑" pitchFamily="34" charset="-122"/>
              <a:ea typeface="微软雅黑" pitchFamily="34" charset="-122"/>
            </a:rPr>
            <a:t>集装箱一期（面积</a:t>
          </a:r>
          <a:r>
            <a:rPr lang="en-US" altLang="zh-CN" sz="1000" b="1" dirty="0" smtClean="0">
              <a:latin typeface="微软雅黑" pitchFamily="34" charset="-122"/>
              <a:ea typeface="微软雅黑" pitchFamily="34" charset="-122"/>
            </a:rPr>
            <a:t>56</a:t>
          </a:r>
          <a:r>
            <a:rPr lang="zh-CN" altLang="en-US" sz="1000" b="1" dirty="0" smtClean="0">
              <a:latin typeface="微软雅黑" pitchFamily="34" charset="-122"/>
              <a:ea typeface="微软雅黑" pitchFamily="34" charset="-122"/>
            </a:rPr>
            <a:t>公顷）  </a:t>
          </a:r>
        </a:p>
        <a:p>
          <a:r>
            <a:rPr lang="en-US" altLang="zh-CN" sz="1000" b="0" dirty="0" smtClean="0">
              <a:latin typeface="微软雅黑" pitchFamily="34" charset="-122"/>
              <a:ea typeface="微软雅黑" pitchFamily="34" charset="-122"/>
            </a:rPr>
            <a:t>2009</a:t>
          </a:r>
          <a:r>
            <a:rPr lang="zh-CN" altLang="en-US" sz="1000" b="0" dirty="0" smtClean="0">
              <a:latin typeface="微软雅黑" pitchFamily="34" charset="-122"/>
              <a:ea typeface="微软雅黑" pitchFamily="34" charset="-122"/>
            </a:rPr>
            <a:t>年开始运营两个</a:t>
          </a:r>
          <a:r>
            <a:rPr lang="en-US" altLang="zh-CN" sz="1000" b="0" dirty="0" smtClean="0">
              <a:latin typeface="微软雅黑" pitchFamily="34" charset="-122"/>
              <a:ea typeface="微软雅黑" pitchFamily="34" charset="-122"/>
            </a:rPr>
            <a:t>7</a:t>
          </a:r>
          <a:r>
            <a:rPr lang="zh-CN" altLang="en-US" sz="1000" b="0" dirty="0" smtClean="0">
              <a:latin typeface="微软雅黑" pitchFamily="34" charset="-122"/>
              <a:ea typeface="微软雅黑" pitchFamily="34" charset="-122"/>
            </a:rPr>
            <a:t>万吨（水工结构兼顾</a:t>
          </a:r>
          <a:r>
            <a:rPr lang="en-US" altLang="zh-CN" sz="1000" b="0" dirty="0" smtClean="0">
              <a:latin typeface="微软雅黑" pitchFamily="34" charset="-122"/>
              <a:ea typeface="微软雅黑" pitchFamily="34" charset="-122"/>
            </a:rPr>
            <a:t>10</a:t>
          </a:r>
          <a:r>
            <a:rPr lang="zh-CN" altLang="en-US" sz="1000" b="0" dirty="0" smtClean="0">
              <a:latin typeface="微软雅黑" pitchFamily="34" charset="-122"/>
              <a:ea typeface="微软雅黑" pitchFamily="34" charset="-122"/>
            </a:rPr>
            <a:t>万吨级）集装箱泊位。</a:t>
          </a:r>
          <a:endParaRPr lang="en-US" altLang="zh-CN" sz="1000" b="0" dirty="0" smtClean="0">
            <a:latin typeface="微软雅黑" pitchFamily="34" charset="-122"/>
            <a:ea typeface="微软雅黑" pitchFamily="34" charset="-122"/>
          </a:endParaRPr>
        </a:p>
        <a:p>
          <a:r>
            <a:rPr lang="en-US" altLang="zh-CN" sz="10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rPr>
            <a:t>Container Phase I (56 hectares)</a:t>
          </a:r>
        </a:p>
        <a:p>
          <a:r>
            <a:rPr lang="en-AU" altLang="zh-TW" sz="10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rPr>
            <a:t>2 x 70,000 ton container berths</a:t>
          </a:r>
        </a:p>
        <a:p>
          <a:r>
            <a:rPr lang="en-AU" altLang="zh-TW" sz="10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rPr>
            <a:t>(with handling capacity up to 100,000tons)</a:t>
          </a:r>
          <a:endParaRPr lang="zh-CN" altLang="en-US" sz="1000" dirty="0">
            <a:latin typeface="微软雅黑" pitchFamily="34" charset="-122"/>
            <a:ea typeface="微软雅黑" pitchFamily="34" charset="-122"/>
          </a:endParaRPr>
        </a:p>
      </dgm:t>
    </dgm:pt>
    <dgm:pt modelId="{99E24AB7-E3BA-43F7-9ED3-855AB0162D68}" type="parTrans" cxnId="{2E1FF81D-3E16-45F2-8AD8-219C40A9B0F7}">
      <dgm:prSet/>
      <dgm:spPr/>
      <dgm:t>
        <a:bodyPr/>
        <a:lstStyle/>
        <a:p>
          <a:endParaRPr lang="zh-CN" altLang="en-US" sz="1000">
            <a:latin typeface="微软雅黑" pitchFamily="34" charset="-122"/>
            <a:ea typeface="微软雅黑" pitchFamily="34" charset="-122"/>
          </a:endParaRPr>
        </a:p>
      </dgm:t>
    </dgm:pt>
    <dgm:pt modelId="{95DBD632-2972-4E07-8CE1-6656D90BA694}" type="sibTrans" cxnId="{2E1FF81D-3E16-45F2-8AD8-219C40A9B0F7}">
      <dgm:prSet/>
      <dgm:spPr/>
      <dgm:t>
        <a:bodyPr/>
        <a:lstStyle/>
        <a:p>
          <a:endParaRPr lang="zh-CN" altLang="en-US" sz="1000">
            <a:latin typeface="微软雅黑" pitchFamily="34" charset="-122"/>
            <a:ea typeface="微软雅黑" pitchFamily="34" charset="-122"/>
          </a:endParaRPr>
        </a:p>
      </dgm:t>
    </dgm:pt>
    <dgm:pt modelId="{A393BEF0-80B3-44F2-81F8-2FB8D13ED5AE}">
      <dgm:prSet phldrT="[文本]" custT="1"/>
      <dgm:spPr/>
      <dgm:t>
        <a:bodyPr/>
        <a:lstStyle/>
        <a:p>
          <a:r>
            <a:rPr lang="zh-CN" altLang="en-US" sz="1000" b="1" dirty="0" smtClean="0">
              <a:latin typeface="微软雅黑" pitchFamily="34" charset="-122"/>
              <a:ea typeface="微软雅黑" pitchFamily="34" charset="-122"/>
            </a:rPr>
            <a:t>集装箱二期（面积</a:t>
          </a:r>
          <a:r>
            <a:rPr lang="en-US" altLang="zh-CN" sz="1000" b="1" dirty="0" smtClean="0">
              <a:latin typeface="微软雅黑" pitchFamily="34" charset="-122"/>
              <a:ea typeface="微软雅黑" pitchFamily="34" charset="-122"/>
            </a:rPr>
            <a:t>73.6</a:t>
          </a:r>
          <a:r>
            <a:rPr lang="zh-CN" altLang="en-US" sz="1000" b="1" dirty="0" smtClean="0">
              <a:latin typeface="微软雅黑" pitchFamily="34" charset="-122"/>
              <a:ea typeface="微软雅黑" pitchFamily="34" charset="-122"/>
            </a:rPr>
            <a:t>公顷）</a:t>
          </a:r>
          <a:endParaRPr lang="en-US" altLang="zh-CN" sz="1000" b="1" dirty="0" smtClean="0">
            <a:latin typeface="微软雅黑" pitchFamily="34" charset="-122"/>
            <a:ea typeface="微软雅黑" pitchFamily="34" charset="-122"/>
          </a:endParaRPr>
        </a:p>
        <a:p>
          <a:r>
            <a:rPr lang="en-US" altLang="zh-CN" sz="1000" b="0" dirty="0" smtClean="0">
              <a:latin typeface="微软雅黑" pitchFamily="34" charset="-122"/>
              <a:ea typeface="微软雅黑" pitchFamily="34" charset="-122"/>
            </a:rPr>
            <a:t>2016</a:t>
          </a:r>
          <a:r>
            <a:rPr lang="zh-CN" altLang="en-US" sz="1000" b="0" dirty="0" smtClean="0">
              <a:latin typeface="微软雅黑" pitchFamily="34" charset="-122"/>
              <a:ea typeface="微软雅黑" pitchFamily="34" charset="-122"/>
            </a:rPr>
            <a:t>年第一个</a:t>
          </a:r>
          <a:r>
            <a:rPr lang="en-US" altLang="zh-CN" sz="1000" b="0" dirty="0" smtClean="0">
              <a:latin typeface="微软雅黑" pitchFamily="34" charset="-122"/>
              <a:ea typeface="微软雅黑" pitchFamily="34" charset="-122"/>
            </a:rPr>
            <a:t>10</a:t>
          </a:r>
          <a:r>
            <a:rPr lang="zh-CN" altLang="en-US" sz="1000" b="0" dirty="0" smtClean="0">
              <a:latin typeface="微软雅黑" pitchFamily="34" charset="-122"/>
              <a:ea typeface="微软雅黑" pitchFamily="34" charset="-122"/>
            </a:rPr>
            <a:t>万吨级（水工结构兼顾</a:t>
          </a:r>
          <a:r>
            <a:rPr lang="en-US" altLang="zh-CN" sz="1000" b="0" dirty="0" smtClean="0">
              <a:latin typeface="微软雅黑" pitchFamily="34" charset="-122"/>
              <a:ea typeface="微软雅黑" pitchFamily="34" charset="-122"/>
            </a:rPr>
            <a:t>15</a:t>
          </a:r>
          <a:r>
            <a:rPr lang="zh-CN" altLang="en-US" sz="1000" b="0" dirty="0" smtClean="0">
              <a:latin typeface="微软雅黑" pitchFamily="34" charset="-122"/>
              <a:ea typeface="微软雅黑" pitchFamily="34" charset="-122"/>
            </a:rPr>
            <a:t>万吨级）集装箱泊位将投入使用。</a:t>
          </a:r>
          <a:endParaRPr lang="en-US" altLang="zh-CN" sz="1000" b="0" dirty="0" smtClean="0">
            <a:latin typeface="微软雅黑" pitchFamily="34" charset="-122"/>
            <a:ea typeface="微软雅黑" pitchFamily="34" charset="-122"/>
          </a:endParaRPr>
        </a:p>
        <a:p>
          <a:r>
            <a:rPr lang="en-US" altLang="zh-CN" sz="10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rPr>
            <a:t>Container </a:t>
          </a:r>
          <a:r>
            <a:rPr lang="en-US" altLang="zh-CN" sz="1000" dirty="0" err="1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rPr>
            <a:t>PhaseII</a:t>
          </a:r>
          <a:r>
            <a:rPr lang="en-US" altLang="zh-CN" sz="10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rPr>
            <a:t> (73.6 hectares)</a:t>
          </a:r>
        </a:p>
        <a:p>
          <a:r>
            <a:rPr lang="en-AU" altLang="zh-TW" sz="10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rPr>
            <a:t>4 x 100,000 ton container berths</a:t>
          </a:r>
        </a:p>
        <a:p>
          <a:r>
            <a:rPr lang="en-AU" altLang="zh-TW" sz="10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rPr>
            <a:t>(with handling capacity up to 150,000 tons)</a:t>
          </a:r>
          <a:endParaRPr lang="zh-CN" altLang="en-US" sz="1000" dirty="0">
            <a:latin typeface="微软雅黑" pitchFamily="34" charset="-122"/>
            <a:ea typeface="微软雅黑" pitchFamily="34" charset="-122"/>
          </a:endParaRPr>
        </a:p>
      </dgm:t>
    </dgm:pt>
    <dgm:pt modelId="{7C3B6AF2-9B51-4CE4-9AF2-391F53B03D54}" type="parTrans" cxnId="{EF273DC8-B87A-44DE-B1E8-D5C6F8730B29}">
      <dgm:prSet/>
      <dgm:spPr/>
      <dgm:t>
        <a:bodyPr/>
        <a:lstStyle/>
        <a:p>
          <a:endParaRPr lang="zh-CN" altLang="en-US" sz="1000">
            <a:latin typeface="微软雅黑" pitchFamily="34" charset="-122"/>
            <a:ea typeface="微软雅黑" pitchFamily="34" charset="-122"/>
          </a:endParaRPr>
        </a:p>
      </dgm:t>
    </dgm:pt>
    <dgm:pt modelId="{6E459A8F-41EF-475B-918C-1D1F8C87DBE1}" type="sibTrans" cxnId="{EF273DC8-B87A-44DE-B1E8-D5C6F8730B29}">
      <dgm:prSet/>
      <dgm:spPr/>
      <dgm:t>
        <a:bodyPr/>
        <a:lstStyle/>
        <a:p>
          <a:endParaRPr lang="zh-CN" altLang="en-US" sz="1000">
            <a:latin typeface="微软雅黑" pitchFamily="34" charset="-122"/>
            <a:ea typeface="微软雅黑" pitchFamily="34" charset="-122"/>
          </a:endParaRPr>
        </a:p>
      </dgm:t>
    </dgm:pt>
    <dgm:pt modelId="{6C588CDF-8E6E-4B2F-9D55-4CA153FFCA65}" type="pres">
      <dgm:prSet presAssocID="{076705D0-9405-46B3-B147-183006C4C46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FBC41E0-4E49-40BB-A4CA-B44A6265366E}" type="pres">
      <dgm:prSet presAssocID="{7ACFB053-5BEB-43B7-9A97-2CE11CA6121A}" presName="parTxOnly" presStyleLbl="node1" presStyleIdx="0" presStyleCnt="3" custScaleX="111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46D89E-1F06-40AC-B717-6E9FAFFB8467}" type="pres">
      <dgm:prSet presAssocID="{C90E8BC1-3ACA-4F31-BCB4-8737545ECE41}" presName="parTxOnlySpace" presStyleCnt="0"/>
      <dgm:spPr/>
    </dgm:pt>
    <dgm:pt modelId="{0309558F-DD66-438F-8A37-FC6A946D0DE6}" type="pres">
      <dgm:prSet presAssocID="{0AA0EBD6-A4D6-40ED-A694-A1B5E9E9E0C7}" presName="parTxOnly" presStyleLbl="node1" presStyleIdx="1" presStyleCnt="3" custScaleX="110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D823E3-C117-474E-AB2E-8F1524D18F60}" type="pres">
      <dgm:prSet presAssocID="{95DBD632-2972-4E07-8CE1-6656D90BA694}" presName="parTxOnlySpace" presStyleCnt="0"/>
      <dgm:spPr/>
    </dgm:pt>
    <dgm:pt modelId="{79BAA751-0F26-44C3-B088-DB1D56E2AB87}" type="pres">
      <dgm:prSet presAssocID="{A393BEF0-80B3-44F2-81F8-2FB8D13ED5AE}" presName="parTxOnly" presStyleLbl="node1" presStyleIdx="2" presStyleCnt="3" custScaleX="112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4199463-7C81-46DF-A924-EF2FC05003A5}" type="presOf" srcId="{0AA0EBD6-A4D6-40ED-A694-A1B5E9E9E0C7}" destId="{0309558F-DD66-438F-8A37-FC6A946D0DE6}" srcOrd="0" destOrd="0" presId="urn:microsoft.com/office/officeart/2005/8/layout/chevron1"/>
    <dgm:cxn modelId="{CD3612D1-3AA4-482D-BA69-85B550EA5F73}" type="presOf" srcId="{A393BEF0-80B3-44F2-81F8-2FB8D13ED5AE}" destId="{79BAA751-0F26-44C3-B088-DB1D56E2AB87}" srcOrd="0" destOrd="0" presId="urn:microsoft.com/office/officeart/2005/8/layout/chevron1"/>
    <dgm:cxn modelId="{F8F72C6D-F8AB-4EBD-A075-9758C10DC7C6}" srcId="{076705D0-9405-46B3-B147-183006C4C466}" destId="{7ACFB053-5BEB-43B7-9A97-2CE11CA6121A}" srcOrd="0" destOrd="0" parTransId="{7DA26F07-D058-4A2E-8A25-35934573756A}" sibTransId="{C90E8BC1-3ACA-4F31-BCB4-8737545ECE41}"/>
    <dgm:cxn modelId="{681C2077-167D-4C91-8C20-198286E132E0}" type="presOf" srcId="{7ACFB053-5BEB-43B7-9A97-2CE11CA6121A}" destId="{2FBC41E0-4E49-40BB-A4CA-B44A6265366E}" srcOrd="0" destOrd="0" presId="urn:microsoft.com/office/officeart/2005/8/layout/chevron1"/>
    <dgm:cxn modelId="{EF273DC8-B87A-44DE-B1E8-D5C6F8730B29}" srcId="{076705D0-9405-46B3-B147-183006C4C466}" destId="{A393BEF0-80B3-44F2-81F8-2FB8D13ED5AE}" srcOrd="2" destOrd="0" parTransId="{7C3B6AF2-9B51-4CE4-9AF2-391F53B03D54}" sibTransId="{6E459A8F-41EF-475B-918C-1D1F8C87DBE1}"/>
    <dgm:cxn modelId="{B0F9C5E5-E3A0-41E7-A586-727FBF407A95}" type="presOf" srcId="{076705D0-9405-46B3-B147-183006C4C466}" destId="{6C588CDF-8E6E-4B2F-9D55-4CA153FFCA65}" srcOrd="0" destOrd="0" presId="urn:microsoft.com/office/officeart/2005/8/layout/chevron1"/>
    <dgm:cxn modelId="{2E1FF81D-3E16-45F2-8AD8-219C40A9B0F7}" srcId="{076705D0-9405-46B3-B147-183006C4C466}" destId="{0AA0EBD6-A4D6-40ED-A694-A1B5E9E9E0C7}" srcOrd="1" destOrd="0" parTransId="{99E24AB7-E3BA-43F7-9ED3-855AB0162D68}" sibTransId="{95DBD632-2972-4E07-8CE1-6656D90BA694}"/>
    <dgm:cxn modelId="{276BF635-13BF-45F2-8371-986775BA9E97}" type="presParOf" srcId="{6C588CDF-8E6E-4B2F-9D55-4CA153FFCA65}" destId="{2FBC41E0-4E49-40BB-A4CA-B44A6265366E}" srcOrd="0" destOrd="0" presId="urn:microsoft.com/office/officeart/2005/8/layout/chevron1"/>
    <dgm:cxn modelId="{737F01AF-7284-4F20-A70B-ACC135BFCC42}" type="presParOf" srcId="{6C588CDF-8E6E-4B2F-9D55-4CA153FFCA65}" destId="{2B46D89E-1F06-40AC-B717-6E9FAFFB8467}" srcOrd="1" destOrd="0" presId="urn:microsoft.com/office/officeart/2005/8/layout/chevron1"/>
    <dgm:cxn modelId="{415D23C0-2087-400A-9CB2-F1753ADA46D4}" type="presParOf" srcId="{6C588CDF-8E6E-4B2F-9D55-4CA153FFCA65}" destId="{0309558F-DD66-438F-8A37-FC6A946D0DE6}" srcOrd="2" destOrd="0" presId="urn:microsoft.com/office/officeart/2005/8/layout/chevron1"/>
    <dgm:cxn modelId="{3E7F3144-601F-45A5-A9EA-133DC12521E9}" type="presParOf" srcId="{6C588CDF-8E6E-4B2F-9D55-4CA153FFCA65}" destId="{FFD823E3-C117-474E-AB2E-8F1524D18F60}" srcOrd="3" destOrd="0" presId="urn:microsoft.com/office/officeart/2005/8/layout/chevron1"/>
    <dgm:cxn modelId="{A04B451E-6579-4564-B7F3-D6E21E507AC3}" type="presParOf" srcId="{6C588CDF-8E6E-4B2F-9D55-4CA153FFCA65}" destId="{79BAA751-0F26-44C3-B088-DB1D56E2AB87}" srcOrd="4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360" cy="492922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834" y="0"/>
            <a:ext cx="2918360" cy="492922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pPr>
              <a:defRPr/>
            </a:pPr>
            <a:fld id="{A21CC5E0-D580-40E7-9632-88B556568F1D}" type="datetimeFigureOut">
              <a:rPr lang="zh-CN" altLang="en-US"/>
              <a:pPr>
                <a:defRPr/>
              </a:pPr>
              <a:t>2018-10-17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1817"/>
            <a:ext cx="2918360" cy="492921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834" y="9371817"/>
            <a:ext cx="2918360" cy="492921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pPr>
              <a:defRPr/>
            </a:pPr>
            <a:fld id="{4AF6C20C-2B53-430E-8CBA-D5C171B1E6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498" cy="4913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870" tIns="44934" rIns="89870" bIns="44934" numCol="1" anchor="t" anchorCtr="0" compatLnSpc="1"/>
          <a:lstStyle>
            <a:lvl1pPr defTabSz="899160">
              <a:defRPr sz="1200" b="0"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266" y="0"/>
            <a:ext cx="2919928" cy="4913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870" tIns="44934" rIns="89870" bIns="44934" numCol="1" anchor="t" anchorCtr="0" compatLnSpc="1"/>
          <a:lstStyle>
            <a:lvl1pPr algn="r" defTabSz="899160">
              <a:defRPr sz="1200" b="0"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0113" y="736600"/>
            <a:ext cx="4935537" cy="370205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71537" y="4686695"/>
            <a:ext cx="5392690" cy="44425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870" tIns="44934" rIns="89870" bIns="44934" numCol="1" anchor="ctr" anchorCtr="0" compatLnSpc="1"/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3391"/>
            <a:ext cx="2921498" cy="4913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870" tIns="44934" rIns="89870" bIns="44934" numCol="1" anchor="b" anchorCtr="0" compatLnSpc="1"/>
          <a:lstStyle>
            <a:lvl1pPr defTabSz="899160">
              <a:defRPr sz="1200" b="0"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266" y="9373391"/>
            <a:ext cx="2919928" cy="4913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870" tIns="44934" rIns="89870" bIns="44934" numCol="1" anchor="b" anchorCtr="0" compatLnSpc="1"/>
          <a:lstStyle>
            <a:lvl1pPr algn="r" defTabSz="899160">
              <a:defRPr sz="1200" b="0"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5F8B5753-425A-41A3-9C59-36A49DCCCF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0814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81628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22442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63257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040712" algn="l" defTabSz="8162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55" algn="l" defTabSz="8162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997" algn="l" defTabSz="8162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40" algn="l" defTabSz="8162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B5753-425A-41A3-9C59-36A49DCCCFDE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B5753-425A-41A3-9C59-36A49DCCCFDE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B5753-425A-41A3-9C59-36A49DCCCFDE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一、政策优势：</a:t>
            </a:r>
            <a:endParaRPr lang="en-US" altLang="zh-CN" b="1" dirty="0" smtClean="0"/>
          </a:p>
          <a:p>
            <a:pPr lvl="0"/>
            <a:r>
              <a:rPr lang="en-US" altLang="zh-CN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1.</a:t>
            </a:r>
            <a:r>
              <a:rPr lang="zh-CN" altLang="en-US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点到点直航，符合监管新趋势、新要求； </a:t>
            </a:r>
          </a:p>
          <a:p>
            <a:pPr lvl="0"/>
            <a:r>
              <a:rPr lang="en-US" altLang="zh-CN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2.</a:t>
            </a:r>
            <a:r>
              <a:rPr lang="zh-CN" altLang="en-US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高效通关，当天申报、当天验放； </a:t>
            </a:r>
          </a:p>
          <a:p>
            <a:pPr lvl="0"/>
            <a:r>
              <a:rPr lang="en-US" altLang="zh-CN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3.</a:t>
            </a:r>
            <a:r>
              <a:rPr lang="zh-CN" altLang="en-US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珠海市政府产业扶持； </a:t>
            </a:r>
          </a:p>
          <a:p>
            <a:pPr lvl="0"/>
            <a:r>
              <a:rPr lang="en-US" altLang="zh-CN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4.</a:t>
            </a:r>
            <a:r>
              <a:rPr lang="zh-CN" altLang="en-US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港口资质设施完善，重点打造特色产业服务； </a:t>
            </a:r>
          </a:p>
          <a:p>
            <a:pPr lvl="0"/>
            <a:r>
              <a:rPr lang="en-US" altLang="zh-CN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5.</a:t>
            </a:r>
            <a:r>
              <a:rPr lang="zh-CN" altLang="en-US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提供持续的航线财政扶持政策 </a:t>
            </a:r>
          </a:p>
          <a:p>
            <a:pPr lvl="0"/>
            <a:r>
              <a:rPr lang="zh-CN" altLang="en-US" b="1" dirty="0" smtClean="0"/>
              <a:t>二、地理区位优势：</a:t>
            </a:r>
            <a:endParaRPr lang="en-US" altLang="zh-CN" b="1" dirty="0" smtClean="0"/>
          </a:p>
          <a:p>
            <a:pPr lvl="0"/>
            <a:r>
              <a:rPr lang="en-US" altLang="zh-CN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1.</a:t>
            </a:r>
            <a:r>
              <a:rPr lang="zh-CN" altLang="en-US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东南亚回程华南第一挂靠港，具备航运时间优势； </a:t>
            </a:r>
          </a:p>
          <a:p>
            <a:pPr lvl="0"/>
            <a:r>
              <a:rPr lang="en-US" altLang="zh-CN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2.</a:t>
            </a:r>
            <a:r>
              <a:rPr lang="zh-CN" altLang="en-US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陆路运输便捷，全程高速公路距广州水果批发市场仅</a:t>
            </a:r>
            <a:r>
              <a:rPr lang="en-US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2.5</a:t>
            </a:r>
            <a:r>
              <a:rPr lang="zh-CN" altLang="en-US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小时车程； </a:t>
            </a:r>
          </a:p>
          <a:p>
            <a:pPr lvl="0"/>
            <a:r>
              <a:rPr lang="en-US" altLang="zh-CN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3.</a:t>
            </a:r>
            <a:r>
              <a:rPr lang="zh-CN" altLang="en-US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粤港澳大湾区的桥头堡，辐射带动优势； </a:t>
            </a:r>
          </a:p>
          <a:p>
            <a:pPr lvl="0"/>
            <a:r>
              <a:rPr lang="en-US" altLang="zh-CN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4.</a:t>
            </a:r>
            <a:r>
              <a:rPr lang="zh-CN" altLang="en-US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完善的西江水路驳船网络，海铁、海空联运模式，具备换装转运优势； </a:t>
            </a:r>
          </a:p>
          <a:p>
            <a:r>
              <a:rPr lang="en-US" altLang="zh-CN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5.</a:t>
            </a:r>
            <a:r>
              <a:rPr lang="zh-CN" altLang="en-US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华南主要内贸集装箱中转港口，具有全国沿海主要港口集装箱航线覆盖的优势</a:t>
            </a:r>
            <a:endParaRPr lang="en-US" altLang="zh-CN" sz="1100" b="0" kern="1200" dirty="0" smtClean="0">
              <a:solidFill>
                <a:schemeClr val="tx1"/>
              </a:solidFill>
              <a:latin typeface="Arial" panose="020B0604020202020204" pitchFamily="34" charset="0"/>
              <a:ea typeface="PMingLiU" pitchFamily="18" charset="-120"/>
              <a:cs typeface="+mn-cs"/>
            </a:endParaRPr>
          </a:p>
          <a:p>
            <a:r>
              <a:rPr lang="zh-CN" altLang="en-US" sz="11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三、实力合作伙伴</a:t>
            </a:r>
            <a:endParaRPr lang="en-US" altLang="zh-CN" sz="1100" b="1" kern="1200" dirty="0" smtClean="0">
              <a:solidFill>
                <a:schemeClr val="tx1"/>
              </a:solidFill>
              <a:latin typeface="Arial" panose="020B0604020202020204" pitchFamily="34" charset="0"/>
              <a:ea typeface="PMingLiU" pitchFamily="18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  <a:cs typeface="+mn-cs"/>
              </a:rPr>
              <a:t>合作伙伴具有整合进口水果物流全程供应链的强大实力，在贸易、金融、物流运输、报关等方面提供全方位的优质服务，对泰国进口水果业务有广泛的影响力 </a:t>
            </a:r>
          </a:p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B5753-425A-41A3-9C59-36A49DCCCFDE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9262"/>
            <a:fld id="{DFB88084-F053-46D6-AE75-3494ED00E165}" type="slidenum">
              <a:rPr lang="zh-TW" altLang="en-US" smtClean="0">
                <a:latin typeface="Arial" pitchFamily="34" charset="0"/>
              </a:rPr>
              <a:pPr defTabSz="899262"/>
              <a:t>15</a:t>
            </a:fld>
            <a:endParaRPr lang="en-US" altLang="zh-TW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B5753-425A-41A3-9C59-36A49DCCCFDE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B5753-425A-41A3-9C59-36A49DCCCFDE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B5753-425A-41A3-9C59-36A49DCCCFDE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9262"/>
            <a:fld id="{DFB88084-F053-46D6-AE75-3494ED00E165}" type="slidenum">
              <a:rPr lang="zh-TW" altLang="en-US" smtClean="0">
                <a:latin typeface="Arial" pitchFamily="34" charset="0"/>
              </a:rPr>
              <a:pPr defTabSz="899262"/>
              <a:t>19</a:t>
            </a:fld>
            <a:endParaRPr lang="en-US" altLang="zh-TW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9262"/>
            <a:fld id="{DFB88084-F053-46D6-AE75-3494ED00E165}" type="slidenum">
              <a:rPr lang="zh-TW" altLang="en-US" smtClean="0">
                <a:latin typeface="Arial" pitchFamily="34" charset="0"/>
              </a:rPr>
              <a:pPr defTabSz="899262"/>
              <a:t>20</a:t>
            </a:fld>
            <a:endParaRPr lang="en-US" altLang="zh-TW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B5753-425A-41A3-9C59-36A49DCCCFDE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B5753-425A-41A3-9C59-36A49DCCCFDE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B5753-425A-41A3-9C59-36A49DCCCFDE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B5753-425A-41A3-9C59-36A49DCCCFDE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B5753-425A-41A3-9C59-36A49DCCCFDE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B5753-425A-41A3-9C59-36A49DCCCFD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9424"/>
            <a:fld id="{33FB7975-4D12-4900-9E45-8E8E5D1304B2}" type="slidenum">
              <a:rPr lang="zh-TW" altLang="en-US" smtClean="0">
                <a:latin typeface="Arial" pitchFamily="34" charset="0"/>
              </a:rPr>
              <a:pPr defTabSz="899424"/>
              <a:t>9</a:t>
            </a:fld>
            <a:endParaRPr lang="en-US" altLang="zh-TW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0113" y="736600"/>
            <a:ext cx="4935537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B5753-425A-41A3-9C59-36A49DCCCFDE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9424"/>
            <a:fld id="{A95E995A-CDF0-46F5-B3AC-20F00ADD58AB}" type="slidenum">
              <a:rPr lang="en-US" altLang="zh-CN" smtClean="0">
                <a:latin typeface="Arial" pitchFamily="34" charset="0"/>
              </a:rPr>
              <a:pPr defTabSz="899424"/>
              <a:t>11</a:t>
            </a:fld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6600"/>
            <a:ext cx="4935537" cy="370205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537" y="4686695"/>
            <a:ext cx="5392690" cy="4441022"/>
          </a:xfrm>
          <a:noFill/>
          <a:ln/>
        </p:spPr>
        <p:txBody>
          <a:bodyPr wrap="none"/>
          <a:lstStyle/>
          <a:p>
            <a:endParaRPr lang="en-US" altLang="zh-CN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6" y="2000251"/>
            <a:ext cx="5486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 2"/>
          <p:cNvSpPr/>
          <p:nvPr/>
        </p:nvSpPr>
        <p:spPr>
          <a:xfrm>
            <a:off x="5886451" y="4037017"/>
            <a:ext cx="142875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172202" y="4894268"/>
            <a:ext cx="71439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814640" y="3394075"/>
            <a:ext cx="71437" cy="71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386267" y="4108450"/>
            <a:ext cx="71437" cy="71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529015" y="4608518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886327" y="3251201"/>
            <a:ext cx="71439" cy="71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743577" y="3322643"/>
            <a:ext cx="71439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3587751" y="4110043"/>
            <a:ext cx="2366962" cy="536575"/>
          </a:xfrm>
          <a:custGeom>
            <a:avLst/>
            <a:gdLst>
              <a:gd name="connsiteX0" fmla="*/ 2366682 w 2366682"/>
              <a:gd name="connsiteY0" fmla="*/ 0 h 537882"/>
              <a:gd name="connsiteX1" fmla="*/ 1425388 w 2366682"/>
              <a:gd name="connsiteY1" fmla="*/ 403412 h 537882"/>
              <a:gd name="connsiteX2" fmla="*/ 0 w 2366682"/>
              <a:gd name="connsiteY2" fmla="*/ 537882 h 5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6682" h="537882">
                <a:moveTo>
                  <a:pt x="2366682" y="0"/>
                </a:moveTo>
                <a:cubicBezTo>
                  <a:pt x="2093258" y="156882"/>
                  <a:pt x="1819835" y="313765"/>
                  <a:pt x="1425388" y="403412"/>
                </a:cubicBezTo>
                <a:cubicBezTo>
                  <a:pt x="1030941" y="493059"/>
                  <a:pt x="515470" y="515470"/>
                  <a:pt x="0" y="53788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2835277" y="3409951"/>
            <a:ext cx="3132138" cy="700088"/>
          </a:xfrm>
          <a:custGeom>
            <a:avLst/>
            <a:gdLst>
              <a:gd name="connsiteX0" fmla="*/ 3133164 w 3133164"/>
              <a:gd name="connsiteY0" fmla="*/ 699247 h 699247"/>
              <a:gd name="connsiteX1" fmla="*/ 1559858 w 3133164"/>
              <a:gd name="connsiteY1" fmla="*/ 228600 h 699247"/>
              <a:gd name="connsiteX2" fmla="*/ 0 w 3133164"/>
              <a:gd name="connsiteY2" fmla="*/ 0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164" h="699247">
                <a:moveTo>
                  <a:pt x="3133164" y="699247"/>
                </a:moveTo>
                <a:cubicBezTo>
                  <a:pt x="2607608" y="522194"/>
                  <a:pt x="2082052" y="345141"/>
                  <a:pt x="1559858" y="228600"/>
                </a:cubicBezTo>
                <a:cubicBezTo>
                  <a:pt x="1037664" y="112059"/>
                  <a:pt x="518832" y="56029"/>
                  <a:pt x="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4919666" y="3275018"/>
            <a:ext cx="1047749" cy="835025"/>
          </a:xfrm>
          <a:custGeom>
            <a:avLst/>
            <a:gdLst>
              <a:gd name="connsiteX0" fmla="*/ 1048870 w 1048870"/>
              <a:gd name="connsiteY0" fmla="*/ 833718 h 833718"/>
              <a:gd name="connsiteX1" fmla="*/ 605117 w 1048870"/>
              <a:gd name="connsiteY1" fmla="*/ 389965 h 833718"/>
              <a:gd name="connsiteX2" fmla="*/ 0 w 1048870"/>
              <a:gd name="connsiteY2" fmla="*/ 0 h 8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8870" h="833718">
                <a:moveTo>
                  <a:pt x="1048870" y="833718"/>
                </a:moveTo>
                <a:cubicBezTo>
                  <a:pt x="914399" y="681318"/>
                  <a:pt x="779929" y="528918"/>
                  <a:pt x="605117" y="389965"/>
                </a:cubicBezTo>
                <a:cubicBezTo>
                  <a:pt x="430305" y="251012"/>
                  <a:pt x="215152" y="125506"/>
                  <a:pt x="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5780093" y="3370265"/>
            <a:ext cx="174625" cy="712787"/>
          </a:xfrm>
          <a:custGeom>
            <a:avLst/>
            <a:gdLst>
              <a:gd name="connsiteX0" fmla="*/ 174812 w 174812"/>
              <a:gd name="connsiteY0" fmla="*/ 712694 h 712694"/>
              <a:gd name="connsiteX1" fmla="*/ 121024 w 174812"/>
              <a:gd name="connsiteY1" fmla="*/ 336176 h 712694"/>
              <a:gd name="connsiteX2" fmla="*/ 0 w 174812"/>
              <a:gd name="connsiteY2" fmla="*/ 0 h 71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812" h="712694">
                <a:moveTo>
                  <a:pt x="174812" y="712694"/>
                </a:moveTo>
                <a:cubicBezTo>
                  <a:pt x="162485" y="583826"/>
                  <a:pt x="150159" y="454958"/>
                  <a:pt x="121024" y="336176"/>
                </a:cubicBezTo>
                <a:cubicBezTo>
                  <a:pt x="91889" y="217394"/>
                  <a:pt x="45944" y="108697"/>
                  <a:pt x="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421190" y="4110040"/>
            <a:ext cx="1519237" cy="71437"/>
          </a:xfrm>
          <a:custGeom>
            <a:avLst/>
            <a:gdLst>
              <a:gd name="connsiteX0" fmla="*/ 1519517 w 1519517"/>
              <a:gd name="connsiteY0" fmla="*/ 0 h 71717"/>
              <a:gd name="connsiteX1" fmla="*/ 618564 w 1519517"/>
              <a:gd name="connsiteY1" fmla="*/ 67235 h 71717"/>
              <a:gd name="connsiteX2" fmla="*/ 0 w 1519517"/>
              <a:gd name="connsiteY2" fmla="*/ 26894 h 7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9517" h="71717">
                <a:moveTo>
                  <a:pt x="1519517" y="0"/>
                </a:moveTo>
                <a:cubicBezTo>
                  <a:pt x="1195667" y="31376"/>
                  <a:pt x="871817" y="62753"/>
                  <a:pt x="618564" y="67235"/>
                </a:cubicBezTo>
                <a:cubicBezTo>
                  <a:pt x="365311" y="71717"/>
                  <a:pt x="182655" y="49305"/>
                  <a:pt x="0" y="2689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5967414" y="4110043"/>
            <a:ext cx="255587" cy="833437"/>
          </a:xfrm>
          <a:custGeom>
            <a:avLst/>
            <a:gdLst>
              <a:gd name="connsiteX0" fmla="*/ 0 w 255494"/>
              <a:gd name="connsiteY0" fmla="*/ 0 h 833718"/>
              <a:gd name="connsiteX1" fmla="*/ 174812 w 255494"/>
              <a:gd name="connsiteY1" fmla="*/ 349623 h 833718"/>
              <a:gd name="connsiteX2" fmla="*/ 255494 w 255494"/>
              <a:gd name="connsiteY2" fmla="*/ 833718 h 8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494" h="833718">
                <a:moveTo>
                  <a:pt x="0" y="0"/>
                </a:moveTo>
                <a:cubicBezTo>
                  <a:pt x="66115" y="105335"/>
                  <a:pt x="132230" y="210670"/>
                  <a:pt x="174812" y="349623"/>
                </a:cubicBezTo>
                <a:cubicBezTo>
                  <a:pt x="217394" y="488576"/>
                  <a:pt x="236444" y="661147"/>
                  <a:pt x="255494" y="833718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529269" y="3036893"/>
            <a:ext cx="446979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亚洲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4267" y="3046417"/>
            <a:ext cx="446979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欧洲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26141" y="4865691"/>
            <a:ext cx="588043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大洋洲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9892" y="4189417"/>
            <a:ext cx="446979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非洲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00329" y="3465517"/>
            <a:ext cx="588043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北美洲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4690" y="4651380"/>
            <a:ext cx="588043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南美洲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500065" y="6143626"/>
            <a:ext cx="3714749" cy="1588"/>
          </a:xfrm>
          <a:prstGeom prst="line">
            <a:avLst/>
          </a:prstGeom>
          <a:ln w="3175">
            <a:solidFill>
              <a:srgbClr val="019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1501" y="496891"/>
            <a:ext cx="7168371" cy="574868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15317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珠海港：国家综合运输体系的重要枢纽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500063" y="1498601"/>
            <a:ext cx="8001000" cy="1588"/>
          </a:xfrm>
          <a:prstGeom prst="line">
            <a:avLst/>
          </a:prstGeom>
          <a:ln w="28575">
            <a:solidFill>
              <a:srgbClr val="019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E:\常用\照片\02-集团logo\珠海港集团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5" y="5929318"/>
            <a:ext cx="714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25"/>
          <p:cNvCxnSpPr/>
          <p:nvPr/>
        </p:nvCxnSpPr>
        <p:spPr>
          <a:xfrm>
            <a:off x="4929190" y="6143626"/>
            <a:ext cx="3500437" cy="1588"/>
          </a:xfrm>
          <a:prstGeom prst="line">
            <a:avLst/>
          </a:prstGeom>
          <a:ln w="3175">
            <a:solidFill>
              <a:srgbClr val="019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72190" y="3929065"/>
            <a:ext cx="862157" cy="359424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珠海港</a:t>
            </a: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571501" y="6427793"/>
            <a:ext cx="8001000" cy="1587"/>
          </a:xfrm>
          <a:prstGeom prst="line">
            <a:avLst/>
          </a:prstGeom>
          <a:ln w="3175">
            <a:solidFill>
              <a:srgbClr val="005D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JPM_07_TABLE" hidden="1"/>
          <p:cNvGraphicFramePr>
            <a:graphicFrameLocks noChangeAspect="1"/>
          </p:cNvGraphicFramePr>
          <p:nvPr/>
        </p:nvGraphicFramePr>
        <p:xfrm>
          <a:off x="166690" y="-1816100"/>
          <a:ext cx="3551237" cy="1611312"/>
        </p:xfrm>
        <a:graphic>
          <a:graphicData uri="http://schemas.openxmlformats.org/presentationml/2006/ole">
            <p:oleObj spid="_x0000_s1025" name="Document" r:id="rId3" imgW="4270320" imgH="1828800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81628" tIns="40814" rIns="81628" bIns="40814"/>
          <a:lstStyle/>
          <a:p>
            <a:fld id="{530820CF-B880-4189-942D-D702A7CBA730}" type="datetimeFigureOut">
              <a:rPr lang="zh-CN" altLang="en-US" smtClean="0"/>
              <a:pPr/>
              <a:t>2018-10-17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2" y="6356355"/>
            <a:ext cx="2895600" cy="365125"/>
          </a:xfrm>
          <a:prstGeom prst="rect">
            <a:avLst/>
          </a:prstGeom>
        </p:spPr>
        <p:txBody>
          <a:bodyPr lIns="81628" tIns="40814" rIns="81628" bIns="40814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1" y="6356355"/>
            <a:ext cx="2133600" cy="365125"/>
          </a:xfrm>
          <a:prstGeom prst="rect">
            <a:avLst/>
          </a:prstGeom>
        </p:spPr>
        <p:txBody>
          <a:bodyPr lIns="81628" tIns="40814" rIns="81628" bIns="40814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2" y="6356354"/>
            <a:ext cx="2057400" cy="365125"/>
          </a:xfrm>
          <a:prstGeom prst="rect">
            <a:avLst/>
          </a:prstGeom>
        </p:spPr>
        <p:txBody>
          <a:bodyPr lIns="81628" tIns="40814" rIns="81628" bIns="40814"/>
          <a:lstStyle/>
          <a:p>
            <a:fld id="{CAB55655-450D-4B05-BBEF-E6987C461B7C}" type="datetimeFigureOut">
              <a:rPr lang="zh-CN" altLang="en-US" smtClean="0"/>
              <a:pPr/>
              <a:t>2018-10-17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lIns="81628" tIns="40814" rIns="81628" bIns="40814"/>
          <a:lstStyle/>
          <a:p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57178" y="762006"/>
            <a:ext cx="8639175" cy="25541"/>
          </a:xfrm>
          <a:prstGeom prst="line">
            <a:avLst/>
          </a:prstGeom>
          <a:ln w="28575">
            <a:solidFill>
              <a:srgbClr val="005DA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E:\qzt工作文件\部门工作\港口介绍\集团介绍、文稿等\集团LOGO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2" y="209555"/>
            <a:ext cx="141327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257178" y="762006"/>
            <a:ext cx="8639175" cy="25541"/>
          </a:xfrm>
          <a:prstGeom prst="line">
            <a:avLst/>
          </a:prstGeom>
          <a:ln w="28575">
            <a:solidFill>
              <a:srgbClr val="005DA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E:\qzt工作文件\部门工作\港口介绍\集团介绍、文稿等\集团LOGO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2" y="209555"/>
            <a:ext cx="141327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257178" y="762006"/>
            <a:ext cx="8639175" cy="25541"/>
          </a:xfrm>
          <a:prstGeom prst="line">
            <a:avLst/>
          </a:prstGeom>
          <a:ln w="28575">
            <a:solidFill>
              <a:srgbClr val="005DA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E:\qzt工作文件\部门工作\港口介绍\集团介绍、文稿等\集团LOGO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2" y="209555"/>
            <a:ext cx="141327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257178" y="762006"/>
            <a:ext cx="8639175" cy="25541"/>
          </a:xfrm>
          <a:prstGeom prst="line">
            <a:avLst/>
          </a:prstGeom>
          <a:ln w="28575">
            <a:solidFill>
              <a:srgbClr val="005DA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E:\qzt工作文件\部门工作\港口介绍\集团介绍、文稿等\集团LOGO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2" y="209555"/>
            <a:ext cx="141327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676400" y="0"/>
            <a:ext cx="7467600" cy="68580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8"/>
          <p:cNvSpPr>
            <a:spLocks noGrp="1"/>
          </p:cNvSpPr>
          <p:nvPr>
            <p:ph type="pic" sz="quarter" idx="13"/>
          </p:nvPr>
        </p:nvSpPr>
        <p:spPr>
          <a:xfrm rot="20664728">
            <a:off x="7451484" y="866782"/>
            <a:ext cx="1956668" cy="2272531"/>
          </a:xfrm>
          <a:custGeom>
            <a:avLst/>
            <a:gdLst>
              <a:gd name="connsiteX0" fmla="*/ 2608891 w 2608891"/>
              <a:gd name="connsiteY0" fmla="*/ 4131 h 2272530"/>
              <a:gd name="connsiteX1" fmla="*/ 1976060 w 2608891"/>
              <a:gd name="connsiteY1" fmla="*/ 2272530 h 2272530"/>
              <a:gd name="connsiteX2" fmla="*/ 179642 w 2608891"/>
              <a:gd name="connsiteY2" fmla="*/ 2269472 h 2272530"/>
              <a:gd name="connsiteX3" fmla="*/ 1 w 2608891"/>
              <a:gd name="connsiteY3" fmla="*/ 2089219 h 2272530"/>
              <a:gd name="connsiteX4" fmla="*/ 3252 w 2608891"/>
              <a:gd name="connsiteY4" fmla="*/ 179642 h 2272530"/>
              <a:gd name="connsiteX5" fmla="*/ 183505 w 2608891"/>
              <a:gd name="connsiteY5" fmla="*/ 1 h 22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8891" h="2272530">
                <a:moveTo>
                  <a:pt x="2608891" y="4131"/>
                </a:moveTo>
                <a:lnTo>
                  <a:pt x="1976060" y="2272530"/>
                </a:lnTo>
                <a:lnTo>
                  <a:pt x="179642" y="2269472"/>
                </a:lnTo>
                <a:cubicBezTo>
                  <a:pt x="80260" y="2269303"/>
                  <a:pt x="-168" y="2188601"/>
                  <a:pt x="1" y="2089219"/>
                </a:cubicBezTo>
                <a:lnTo>
                  <a:pt x="3252" y="179642"/>
                </a:lnTo>
                <a:cubicBezTo>
                  <a:pt x="3421" y="80260"/>
                  <a:pt x="84124" y="-168"/>
                  <a:pt x="18350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1" name="Picture Placeholder 43"/>
          <p:cNvSpPr>
            <a:spLocks noGrp="1"/>
          </p:cNvSpPr>
          <p:nvPr>
            <p:ph type="pic" sz="quarter" idx="12"/>
          </p:nvPr>
        </p:nvSpPr>
        <p:spPr>
          <a:xfrm rot="20664728">
            <a:off x="4561390" y="1760445"/>
            <a:ext cx="2894362" cy="2275423"/>
          </a:xfrm>
          <a:custGeom>
            <a:avLst/>
            <a:gdLst>
              <a:gd name="connsiteX0" fmla="*/ 3715770 w 3859150"/>
              <a:gd name="connsiteY0" fmla="*/ 9670 h 2275423"/>
              <a:gd name="connsiteX1" fmla="*/ 3859150 w 3859150"/>
              <a:gd name="connsiteY1" fmla="*/ 186206 h 2275423"/>
              <a:gd name="connsiteX2" fmla="*/ 3855899 w 3859150"/>
              <a:gd name="connsiteY2" fmla="*/ 2095783 h 2275423"/>
              <a:gd name="connsiteX3" fmla="*/ 3675646 w 3859150"/>
              <a:gd name="connsiteY3" fmla="*/ 2275423 h 2275423"/>
              <a:gd name="connsiteX4" fmla="*/ 179642 w 3859150"/>
              <a:gd name="connsiteY4" fmla="*/ 2269471 h 2275423"/>
              <a:gd name="connsiteX5" fmla="*/ 1 w 3859150"/>
              <a:gd name="connsiteY5" fmla="*/ 2089218 h 2275423"/>
              <a:gd name="connsiteX6" fmla="*/ 3252 w 3859150"/>
              <a:gd name="connsiteY6" fmla="*/ 179641 h 2275423"/>
              <a:gd name="connsiteX7" fmla="*/ 183506 w 3859150"/>
              <a:gd name="connsiteY7" fmla="*/ 1 h 2275423"/>
              <a:gd name="connsiteX8" fmla="*/ 3679510 w 3859150"/>
              <a:gd name="connsiteY8" fmla="*/ 5953 h 2275423"/>
              <a:gd name="connsiteX9" fmla="*/ 3715770 w 3859150"/>
              <a:gd name="connsiteY9" fmla="*/ 9670 h 227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9150" h="2275423">
                <a:moveTo>
                  <a:pt x="3715770" y="9670"/>
                </a:moveTo>
                <a:cubicBezTo>
                  <a:pt x="3797739" y="26589"/>
                  <a:pt x="3859299" y="99247"/>
                  <a:pt x="3859150" y="186206"/>
                </a:cubicBezTo>
                <a:lnTo>
                  <a:pt x="3855899" y="2095783"/>
                </a:lnTo>
                <a:cubicBezTo>
                  <a:pt x="3855730" y="2195165"/>
                  <a:pt x="3775028" y="2275592"/>
                  <a:pt x="3675646" y="2275423"/>
                </a:cubicBezTo>
                <a:lnTo>
                  <a:pt x="179642" y="2269471"/>
                </a:lnTo>
                <a:cubicBezTo>
                  <a:pt x="80259" y="2269302"/>
                  <a:pt x="-168" y="2188600"/>
                  <a:pt x="1" y="2089218"/>
                </a:cubicBezTo>
                <a:lnTo>
                  <a:pt x="3252" y="179641"/>
                </a:lnTo>
                <a:cubicBezTo>
                  <a:pt x="3422" y="80259"/>
                  <a:pt x="84124" y="-168"/>
                  <a:pt x="183506" y="1"/>
                </a:cubicBezTo>
                <a:lnTo>
                  <a:pt x="3679510" y="5953"/>
                </a:lnTo>
                <a:cubicBezTo>
                  <a:pt x="3691933" y="5974"/>
                  <a:pt x="3704059" y="7253"/>
                  <a:pt x="3715770" y="96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2" name="Picture Placeholder 42"/>
          <p:cNvSpPr>
            <a:spLocks noGrp="1"/>
          </p:cNvSpPr>
          <p:nvPr>
            <p:ph type="pic" sz="quarter" idx="11"/>
          </p:nvPr>
        </p:nvSpPr>
        <p:spPr>
          <a:xfrm rot="20664728">
            <a:off x="1688250" y="2822137"/>
            <a:ext cx="2894363" cy="2275423"/>
          </a:xfrm>
          <a:custGeom>
            <a:avLst/>
            <a:gdLst>
              <a:gd name="connsiteX0" fmla="*/ 3715769 w 3859151"/>
              <a:gd name="connsiteY0" fmla="*/ 9670 h 2275423"/>
              <a:gd name="connsiteX1" fmla="*/ 3859151 w 3859151"/>
              <a:gd name="connsiteY1" fmla="*/ 186206 h 2275423"/>
              <a:gd name="connsiteX2" fmla="*/ 3855899 w 3859151"/>
              <a:gd name="connsiteY2" fmla="*/ 2095783 h 2275423"/>
              <a:gd name="connsiteX3" fmla="*/ 3675645 w 3859151"/>
              <a:gd name="connsiteY3" fmla="*/ 2275423 h 2275423"/>
              <a:gd name="connsiteX4" fmla="*/ 179641 w 3859151"/>
              <a:gd name="connsiteY4" fmla="*/ 2269471 h 2275423"/>
              <a:gd name="connsiteX5" fmla="*/ 1 w 3859151"/>
              <a:gd name="connsiteY5" fmla="*/ 2089218 h 2275423"/>
              <a:gd name="connsiteX6" fmla="*/ 3252 w 3859151"/>
              <a:gd name="connsiteY6" fmla="*/ 179641 h 2275423"/>
              <a:gd name="connsiteX7" fmla="*/ 183505 w 3859151"/>
              <a:gd name="connsiteY7" fmla="*/ 1 h 2275423"/>
              <a:gd name="connsiteX8" fmla="*/ 3679510 w 3859151"/>
              <a:gd name="connsiteY8" fmla="*/ 5953 h 2275423"/>
              <a:gd name="connsiteX9" fmla="*/ 3715769 w 3859151"/>
              <a:gd name="connsiteY9" fmla="*/ 9670 h 227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9151" h="2275423">
                <a:moveTo>
                  <a:pt x="3715769" y="9670"/>
                </a:moveTo>
                <a:cubicBezTo>
                  <a:pt x="3797739" y="26589"/>
                  <a:pt x="3859298" y="99247"/>
                  <a:pt x="3859151" y="186206"/>
                </a:cubicBezTo>
                <a:lnTo>
                  <a:pt x="3855899" y="2095783"/>
                </a:lnTo>
                <a:cubicBezTo>
                  <a:pt x="3855730" y="2195165"/>
                  <a:pt x="3775028" y="2275593"/>
                  <a:pt x="3675645" y="2275423"/>
                </a:cubicBezTo>
                <a:lnTo>
                  <a:pt x="179641" y="2269471"/>
                </a:lnTo>
                <a:cubicBezTo>
                  <a:pt x="80259" y="2269302"/>
                  <a:pt x="-169" y="2188600"/>
                  <a:pt x="1" y="2089218"/>
                </a:cubicBezTo>
                <a:lnTo>
                  <a:pt x="3252" y="179641"/>
                </a:lnTo>
                <a:cubicBezTo>
                  <a:pt x="3421" y="80259"/>
                  <a:pt x="84123" y="-169"/>
                  <a:pt x="183505" y="1"/>
                </a:cubicBezTo>
                <a:lnTo>
                  <a:pt x="3679510" y="5953"/>
                </a:lnTo>
                <a:cubicBezTo>
                  <a:pt x="3691933" y="5974"/>
                  <a:pt x="3704059" y="7253"/>
                  <a:pt x="3715769" y="96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3" name="Picture Placeholder 46"/>
          <p:cNvSpPr>
            <a:spLocks noGrp="1"/>
          </p:cNvSpPr>
          <p:nvPr>
            <p:ph type="pic" sz="quarter" idx="10"/>
          </p:nvPr>
        </p:nvSpPr>
        <p:spPr>
          <a:xfrm rot="20664728">
            <a:off x="-264149" y="3718689"/>
            <a:ext cx="1956668" cy="2272529"/>
          </a:xfrm>
          <a:custGeom>
            <a:avLst/>
            <a:gdLst>
              <a:gd name="connsiteX0" fmla="*/ 2465511 w 2608891"/>
              <a:gd name="connsiteY0" fmla="*/ 6776 h 2272529"/>
              <a:gd name="connsiteX1" fmla="*/ 2608891 w 2608891"/>
              <a:gd name="connsiteY1" fmla="*/ 183311 h 2272529"/>
              <a:gd name="connsiteX2" fmla="*/ 2605640 w 2608891"/>
              <a:gd name="connsiteY2" fmla="*/ 2092888 h 2272529"/>
              <a:gd name="connsiteX3" fmla="*/ 2425387 w 2608891"/>
              <a:gd name="connsiteY3" fmla="*/ 2272529 h 2272529"/>
              <a:gd name="connsiteX4" fmla="*/ 0 w 2608891"/>
              <a:gd name="connsiteY4" fmla="*/ 2268399 h 2272529"/>
              <a:gd name="connsiteX5" fmla="*/ 632831 w 2608891"/>
              <a:gd name="connsiteY5" fmla="*/ 0 h 2272529"/>
              <a:gd name="connsiteX6" fmla="*/ 2429251 w 2608891"/>
              <a:gd name="connsiteY6" fmla="*/ 3058 h 2272529"/>
              <a:gd name="connsiteX7" fmla="*/ 2465511 w 2608891"/>
              <a:gd name="connsiteY7" fmla="*/ 6776 h 22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8891" h="2272529">
                <a:moveTo>
                  <a:pt x="2465511" y="6776"/>
                </a:moveTo>
                <a:cubicBezTo>
                  <a:pt x="2547481" y="23694"/>
                  <a:pt x="2609039" y="96352"/>
                  <a:pt x="2608891" y="183311"/>
                </a:cubicBezTo>
                <a:lnTo>
                  <a:pt x="2605640" y="2092888"/>
                </a:lnTo>
                <a:cubicBezTo>
                  <a:pt x="2605471" y="2192270"/>
                  <a:pt x="2524769" y="2272698"/>
                  <a:pt x="2425387" y="2272529"/>
                </a:cubicBezTo>
                <a:lnTo>
                  <a:pt x="0" y="2268399"/>
                </a:lnTo>
                <a:lnTo>
                  <a:pt x="632831" y="0"/>
                </a:lnTo>
                <a:lnTo>
                  <a:pt x="2429251" y="3058"/>
                </a:lnTo>
                <a:cubicBezTo>
                  <a:pt x="2441674" y="3079"/>
                  <a:pt x="2453801" y="4358"/>
                  <a:pt x="2465511" y="677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5834435" y="4180049"/>
            <a:ext cx="1520348" cy="2027132"/>
          </a:xfrm>
          <a:custGeom>
            <a:avLst/>
            <a:gdLst>
              <a:gd name="connsiteX0" fmla="*/ 777586 w 2027131"/>
              <a:gd name="connsiteY0" fmla="*/ 689 h 2027132"/>
              <a:gd name="connsiteX1" fmla="*/ 811806 w 2027131"/>
              <a:gd name="connsiteY1" fmla="*/ 12196 h 2027132"/>
              <a:gd name="connsiteX2" fmla="*/ 1981658 w 2027131"/>
              <a:gd name="connsiteY2" fmla="*/ 687610 h 2027132"/>
              <a:gd name="connsiteX3" fmla="*/ 2014936 w 2027131"/>
              <a:gd name="connsiteY3" fmla="*/ 811807 h 2027132"/>
              <a:gd name="connsiteX4" fmla="*/ 1339522 w 2027131"/>
              <a:gd name="connsiteY4" fmla="*/ 1981658 h 2027132"/>
              <a:gd name="connsiteX5" fmla="*/ 1215326 w 2027131"/>
              <a:gd name="connsiteY5" fmla="*/ 2014936 h 2027132"/>
              <a:gd name="connsiteX6" fmla="*/ 45475 w 2027131"/>
              <a:gd name="connsiteY6" fmla="*/ 1339522 h 2027132"/>
              <a:gd name="connsiteX7" fmla="*/ 12196 w 2027131"/>
              <a:gd name="connsiteY7" fmla="*/ 1215326 h 2027132"/>
              <a:gd name="connsiteX8" fmla="*/ 687610 w 2027131"/>
              <a:gd name="connsiteY8" fmla="*/ 45475 h 2027132"/>
              <a:gd name="connsiteX9" fmla="*/ 777586 w 2027131"/>
              <a:gd name="connsiteY9" fmla="*/ 689 h 20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7131" h="2027132">
                <a:moveTo>
                  <a:pt x="777586" y="689"/>
                </a:moveTo>
                <a:cubicBezTo>
                  <a:pt x="789306" y="2143"/>
                  <a:pt x="800935" y="5920"/>
                  <a:pt x="811806" y="12196"/>
                </a:cubicBezTo>
                <a:lnTo>
                  <a:pt x="1981658" y="687610"/>
                </a:lnTo>
                <a:cubicBezTo>
                  <a:pt x="2025143" y="712717"/>
                  <a:pt x="2040042" y="768321"/>
                  <a:pt x="2014936" y="811807"/>
                </a:cubicBezTo>
                <a:lnTo>
                  <a:pt x="1339522" y="1981658"/>
                </a:lnTo>
                <a:cubicBezTo>
                  <a:pt x="1314415" y="2025144"/>
                  <a:pt x="1258811" y="2040043"/>
                  <a:pt x="1215326" y="2014936"/>
                </a:cubicBezTo>
                <a:lnTo>
                  <a:pt x="45475" y="1339522"/>
                </a:lnTo>
                <a:cubicBezTo>
                  <a:pt x="1989" y="1314416"/>
                  <a:pt x="-12910" y="1258812"/>
                  <a:pt x="12196" y="1215326"/>
                </a:cubicBezTo>
                <a:lnTo>
                  <a:pt x="687610" y="45475"/>
                </a:lnTo>
                <a:cubicBezTo>
                  <a:pt x="706440" y="12860"/>
                  <a:pt x="742425" y="-3674"/>
                  <a:pt x="777586" y="68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5593446" y="930508"/>
            <a:ext cx="1689240" cy="2252319"/>
          </a:xfrm>
          <a:custGeom>
            <a:avLst/>
            <a:gdLst>
              <a:gd name="connsiteX0" fmla="*/ 863966 w 2252319"/>
              <a:gd name="connsiteY0" fmla="*/ 766 h 2252319"/>
              <a:gd name="connsiteX1" fmla="*/ 901987 w 2252319"/>
              <a:gd name="connsiteY1" fmla="*/ 13551 h 2252319"/>
              <a:gd name="connsiteX2" fmla="*/ 2201794 w 2252319"/>
              <a:gd name="connsiteY2" fmla="*/ 763995 h 2252319"/>
              <a:gd name="connsiteX3" fmla="*/ 2238769 w 2252319"/>
              <a:gd name="connsiteY3" fmla="*/ 901987 h 2252319"/>
              <a:gd name="connsiteX4" fmla="*/ 1488325 w 2252319"/>
              <a:gd name="connsiteY4" fmla="*/ 2201794 h 2252319"/>
              <a:gd name="connsiteX5" fmla="*/ 1350333 w 2252319"/>
              <a:gd name="connsiteY5" fmla="*/ 2238769 h 2252319"/>
              <a:gd name="connsiteX6" fmla="*/ 50526 w 2252319"/>
              <a:gd name="connsiteY6" fmla="*/ 1488325 h 2252319"/>
              <a:gd name="connsiteX7" fmla="*/ 13551 w 2252319"/>
              <a:gd name="connsiteY7" fmla="*/ 1350333 h 2252319"/>
              <a:gd name="connsiteX8" fmla="*/ 763995 w 2252319"/>
              <a:gd name="connsiteY8" fmla="*/ 50526 h 2252319"/>
              <a:gd name="connsiteX9" fmla="*/ 863966 w 2252319"/>
              <a:gd name="connsiteY9" fmla="*/ 766 h 225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2319" h="2252319">
                <a:moveTo>
                  <a:pt x="863966" y="766"/>
                </a:moveTo>
                <a:cubicBezTo>
                  <a:pt x="876988" y="2382"/>
                  <a:pt x="889908" y="6577"/>
                  <a:pt x="901987" y="13551"/>
                </a:cubicBezTo>
                <a:lnTo>
                  <a:pt x="2201794" y="763995"/>
                </a:lnTo>
                <a:cubicBezTo>
                  <a:pt x="2250110" y="791890"/>
                  <a:pt x="2266664" y="853672"/>
                  <a:pt x="2238769" y="901987"/>
                </a:cubicBezTo>
                <a:lnTo>
                  <a:pt x="1488325" y="2201794"/>
                </a:lnTo>
                <a:cubicBezTo>
                  <a:pt x="1460430" y="2250110"/>
                  <a:pt x="1398649" y="2266664"/>
                  <a:pt x="1350333" y="2238769"/>
                </a:cubicBezTo>
                <a:lnTo>
                  <a:pt x="50526" y="1488325"/>
                </a:lnTo>
                <a:cubicBezTo>
                  <a:pt x="2211" y="1460430"/>
                  <a:pt x="-14344" y="1398649"/>
                  <a:pt x="13551" y="1350333"/>
                </a:cubicBezTo>
                <a:lnTo>
                  <a:pt x="763995" y="50526"/>
                </a:lnTo>
                <a:cubicBezTo>
                  <a:pt x="784917" y="14289"/>
                  <a:pt x="824899" y="-4082"/>
                  <a:pt x="863966" y="76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472357" y="1857079"/>
            <a:ext cx="2548385" cy="3397847"/>
          </a:xfrm>
          <a:custGeom>
            <a:avLst/>
            <a:gdLst>
              <a:gd name="connsiteX0" fmla="*/ 1303377 w 3397847"/>
              <a:gd name="connsiteY0" fmla="*/ 1155 h 3397847"/>
              <a:gd name="connsiteX1" fmla="*/ 1360737 w 3397847"/>
              <a:gd name="connsiteY1" fmla="*/ 20443 h 3397847"/>
              <a:gd name="connsiteX2" fmla="*/ 3321625 w 3397847"/>
              <a:gd name="connsiteY2" fmla="*/ 1152562 h 3397847"/>
              <a:gd name="connsiteX3" fmla="*/ 3377405 w 3397847"/>
              <a:gd name="connsiteY3" fmla="*/ 1360737 h 3397847"/>
              <a:gd name="connsiteX4" fmla="*/ 2245286 w 3397847"/>
              <a:gd name="connsiteY4" fmla="*/ 3321625 h 3397847"/>
              <a:gd name="connsiteX5" fmla="*/ 2037111 w 3397847"/>
              <a:gd name="connsiteY5" fmla="*/ 3377406 h 3397847"/>
              <a:gd name="connsiteX6" fmla="*/ 76223 w 3397847"/>
              <a:gd name="connsiteY6" fmla="*/ 2245286 h 3397847"/>
              <a:gd name="connsiteX7" fmla="*/ 20443 w 3397847"/>
              <a:gd name="connsiteY7" fmla="*/ 2037111 h 3397847"/>
              <a:gd name="connsiteX8" fmla="*/ 1152562 w 3397847"/>
              <a:gd name="connsiteY8" fmla="*/ 76223 h 3397847"/>
              <a:gd name="connsiteX9" fmla="*/ 1303377 w 3397847"/>
              <a:gd name="connsiteY9" fmla="*/ 1155 h 339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7847" h="3397847">
                <a:moveTo>
                  <a:pt x="1303377" y="1155"/>
                </a:moveTo>
                <a:cubicBezTo>
                  <a:pt x="1323023" y="3593"/>
                  <a:pt x="1342515" y="9922"/>
                  <a:pt x="1360737" y="20443"/>
                </a:cubicBezTo>
                <a:lnTo>
                  <a:pt x="3321625" y="1152562"/>
                </a:lnTo>
                <a:cubicBezTo>
                  <a:pt x="3394514" y="1194644"/>
                  <a:pt x="3419488" y="1287848"/>
                  <a:pt x="3377405" y="1360737"/>
                </a:cubicBezTo>
                <a:lnTo>
                  <a:pt x="2245286" y="3321625"/>
                </a:lnTo>
                <a:cubicBezTo>
                  <a:pt x="2203204" y="3394514"/>
                  <a:pt x="2110000" y="3419488"/>
                  <a:pt x="2037111" y="3377406"/>
                </a:cubicBezTo>
                <a:lnTo>
                  <a:pt x="76223" y="2245286"/>
                </a:lnTo>
                <a:cubicBezTo>
                  <a:pt x="3334" y="2203204"/>
                  <a:pt x="-21640" y="2110000"/>
                  <a:pt x="20443" y="2037111"/>
                </a:cubicBezTo>
                <a:lnTo>
                  <a:pt x="1152562" y="76223"/>
                </a:lnTo>
                <a:cubicBezTo>
                  <a:pt x="1184124" y="21557"/>
                  <a:pt x="1244441" y="-6158"/>
                  <a:pt x="1303377" y="115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548860" y="5014687"/>
            <a:ext cx="2521269" cy="3361692"/>
          </a:xfrm>
          <a:custGeom>
            <a:avLst/>
            <a:gdLst>
              <a:gd name="connsiteX0" fmla="*/ 1289509 w 3361692"/>
              <a:gd name="connsiteY0" fmla="*/ 1143 h 3361692"/>
              <a:gd name="connsiteX1" fmla="*/ 1346258 w 3361692"/>
              <a:gd name="connsiteY1" fmla="*/ 20226 h 3361692"/>
              <a:gd name="connsiteX2" fmla="*/ 3286280 w 3361692"/>
              <a:gd name="connsiteY2" fmla="*/ 1140299 h 3361692"/>
              <a:gd name="connsiteX3" fmla="*/ 3341467 w 3361692"/>
              <a:gd name="connsiteY3" fmla="*/ 1346258 h 3361692"/>
              <a:gd name="connsiteX4" fmla="*/ 2221395 w 3361692"/>
              <a:gd name="connsiteY4" fmla="*/ 3286281 h 3361692"/>
              <a:gd name="connsiteX5" fmla="*/ 2015435 w 3361692"/>
              <a:gd name="connsiteY5" fmla="*/ 3341467 h 3361692"/>
              <a:gd name="connsiteX6" fmla="*/ 75413 w 3361692"/>
              <a:gd name="connsiteY6" fmla="*/ 2221395 h 3361692"/>
              <a:gd name="connsiteX7" fmla="*/ 20226 w 3361692"/>
              <a:gd name="connsiteY7" fmla="*/ 2015435 h 3361692"/>
              <a:gd name="connsiteX8" fmla="*/ 1140298 w 3361692"/>
              <a:gd name="connsiteY8" fmla="*/ 75413 h 3361692"/>
              <a:gd name="connsiteX9" fmla="*/ 1289509 w 3361692"/>
              <a:gd name="connsiteY9" fmla="*/ 1143 h 336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1692" h="3361692">
                <a:moveTo>
                  <a:pt x="1289509" y="1143"/>
                </a:moveTo>
                <a:cubicBezTo>
                  <a:pt x="1308945" y="3555"/>
                  <a:pt x="1328230" y="9818"/>
                  <a:pt x="1346258" y="20226"/>
                </a:cubicBezTo>
                <a:lnTo>
                  <a:pt x="3286280" y="1140299"/>
                </a:lnTo>
                <a:cubicBezTo>
                  <a:pt x="3358394" y="1181934"/>
                  <a:pt x="3383102" y="1274144"/>
                  <a:pt x="3341467" y="1346258"/>
                </a:cubicBezTo>
                <a:lnTo>
                  <a:pt x="2221395" y="3286281"/>
                </a:lnTo>
                <a:cubicBezTo>
                  <a:pt x="2179760" y="3358395"/>
                  <a:pt x="2087549" y="3383102"/>
                  <a:pt x="2015435" y="3341467"/>
                </a:cubicBezTo>
                <a:lnTo>
                  <a:pt x="75413" y="2221395"/>
                </a:lnTo>
                <a:cubicBezTo>
                  <a:pt x="3299" y="2179760"/>
                  <a:pt x="-21409" y="2087549"/>
                  <a:pt x="20226" y="2015435"/>
                </a:cubicBezTo>
                <a:lnTo>
                  <a:pt x="1140298" y="75413"/>
                </a:lnTo>
                <a:cubicBezTo>
                  <a:pt x="1171524" y="21327"/>
                  <a:pt x="1231200" y="-6092"/>
                  <a:pt x="1289509" y="114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217939" y="3913769"/>
            <a:ext cx="1689240" cy="2252319"/>
          </a:xfrm>
          <a:custGeom>
            <a:avLst/>
            <a:gdLst>
              <a:gd name="connsiteX0" fmla="*/ 863965 w 2252319"/>
              <a:gd name="connsiteY0" fmla="*/ 766 h 2252319"/>
              <a:gd name="connsiteX1" fmla="*/ 901987 w 2252319"/>
              <a:gd name="connsiteY1" fmla="*/ 13551 h 2252319"/>
              <a:gd name="connsiteX2" fmla="*/ 2201794 w 2252319"/>
              <a:gd name="connsiteY2" fmla="*/ 763995 h 2252319"/>
              <a:gd name="connsiteX3" fmla="*/ 2238769 w 2252319"/>
              <a:gd name="connsiteY3" fmla="*/ 901987 h 2252319"/>
              <a:gd name="connsiteX4" fmla="*/ 1488325 w 2252319"/>
              <a:gd name="connsiteY4" fmla="*/ 2201794 h 2252319"/>
              <a:gd name="connsiteX5" fmla="*/ 1350333 w 2252319"/>
              <a:gd name="connsiteY5" fmla="*/ 2238769 h 2252319"/>
              <a:gd name="connsiteX6" fmla="*/ 50526 w 2252319"/>
              <a:gd name="connsiteY6" fmla="*/ 1488325 h 2252319"/>
              <a:gd name="connsiteX7" fmla="*/ 13551 w 2252319"/>
              <a:gd name="connsiteY7" fmla="*/ 1350333 h 2252319"/>
              <a:gd name="connsiteX8" fmla="*/ 763995 w 2252319"/>
              <a:gd name="connsiteY8" fmla="*/ 50526 h 2252319"/>
              <a:gd name="connsiteX9" fmla="*/ 863965 w 2252319"/>
              <a:gd name="connsiteY9" fmla="*/ 766 h 225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2319" h="2252319">
                <a:moveTo>
                  <a:pt x="863965" y="766"/>
                </a:moveTo>
                <a:cubicBezTo>
                  <a:pt x="876988" y="2382"/>
                  <a:pt x="889908" y="6578"/>
                  <a:pt x="901987" y="13551"/>
                </a:cubicBezTo>
                <a:lnTo>
                  <a:pt x="2201794" y="763995"/>
                </a:lnTo>
                <a:cubicBezTo>
                  <a:pt x="2250110" y="791890"/>
                  <a:pt x="2266664" y="853672"/>
                  <a:pt x="2238769" y="901987"/>
                </a:cubicBezTo>
                <a:lnTo>
                  <a:pt x="1488325" y="2201794"/>
                </a:lnTo>
                <a:cubicBezTo>
                  <a:pt x="1460430" y="2250110"/>
                  <a:pt x="1398649" y="2266664"/>
                  <a:pt x="1350333" y="2238769"/>
                </a:cubicBezTo>
                <a:lnTo>
                  <a:pt x="50526" y="1488325"/>
                </a:lnTo>
                <a:cubicBezTo>
                  <a:pt x="2210" y="1460430"/>
                  <a:pt x="-14344" y="1398649"/>
                  <a:pt x="13551" y="1350333"/>
                </a:cubicBezTo>
                <a:lnTo>
                  <a:pt x="763995" y="50526"/>
                </a:lnTo>
                <a:cubicBezTo>
                  <a:pt x="784916" y="14289"/>
                  <a:pt x="824898" y="-4081"/>
                  <a:pt x="863965" y="76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110618" y="-773833"/>
            <a:ext cx="2548385" cy="3397847"/>
          </a:xfrm>
          <a:custGeom>
            <a:avLst/>
            <a:gdLst>
              <a:gd name="connsiteX0" fmla="*/ 1303377 w 3397847"/>
              <a:gd name="connsiteY0" fmla="*/ 1155 h 3397847"/>
              <a:gd name="connsiteX1" fmla="*/ 1360737 w 3397847"/>
              <a:gd name="connsiteY1" fmla="*/ 20443 h 3397847"/>
              <a:gd name="connsiteX2" fmla="*/ 3321625 w 3397847"/>
              <a:gd name="connsiteY2" fmla="*/ 1152562 h 3397847"/>
              <a:gd name="connsiteX3" fmla="*/ 3377405 w 3397847"/>
              <a:gd name="connsiteY3" fmla="*/ 1360737 h 3397847"/>
              <a:gd name="connsiteX4" fmla="*/ 2245286 w 3397847"/>
              <a:gd name="connsiteY4" fmla="*/ 3321625 h 3397847"/>
              <a:gd name="connsiteX5" fmla="*/ 2037111 w 3397847"/>
              <a:gd name="connsiteY5" fmla="*/ 3377405 h 3397847"/>
              <a:gd name="connsiteX6" fmla="*/ 76223 w 3397847"/>
              <a:gd name="connsiteY6" fmla="*/ 2245286 h 3397847"/>
              <a:gd name="connsiteX7" fmla="*/ 20443 w 3397847"/>
              <a:gd name="connsiteY7" fmla="*/ 2037111 h 3397847"/>
              <a:gd name="connsiteX8" fmla="*/ 1152562 w 3397847"/>
              <a:gd name="connsiteY8" fmla="*/ 76223 h 3397847"/>
              <a:gd name="connsiteX9" fmla="*/ 1303377 w 3397847"/>
              <a:gd name="connsiteY9" fmla="*/ 1155 h 339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7847" h="3397847">
                <a:moveTo>
                  <a:pt x="1303377" y="1155"/>
                </a:moveTo>
                <a:cubicBezTo>
                  <a:pt x="1323023" y="3593"/>
                  <a:pt x="1342515" y="9922"/>
                  <a:pt x="1360737" y="20443"/>
                </a:cubicBezTo>
                <a:lnTo>
                  <a:pt x="3321625" y="1152562"/>
                </a:lnTo>
                <a:cubicBezTo>
                  <a:pt x="3394514" y="1194644"/>
                  <a:pt x="3419488" y="1287848"/>
                  <a:pt x="3377405" y="1360737"/>
                </a:cubicBezTo>
                <a:lnTo>
                  <a:pt x="2245286" y="3321625"/>
                </a:lnTo>
                <a:cubicBezTo>
                  <a:pt x="2203204" y="3394514"/>
                  <a:pt x="2110000" y="3419488"/>
                  <a:pt x="2037111" y="3377405"/>
                </a:cubicBezTo>
                <a:lnTo>
                  <a:pt x="76223" y="2245286"/>
                </a:lnTo>
                <a:cubicBezTo>
                  <a:pt x="3334" y="2203204"/>
                  <a:pt x="-21640" y="2110000"/>
                  <a:pt x="20443" y="2037111"/>
                </a:cubicBezTo>
                <a:lnTo>
                  <a:pt x="1152562" y="76223"/>
                </a:lnTo>
                <a:cubicBezTo>
                  <a:pt x="1184123" y="21557"/>
                  <a:pt x="1244441" y="-6158"/>
                  <a:pt x="1303377" y="115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2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3076535" y="1640565"/>
            <a:ext cx="3498686" cy="4664915"/>
          </a:xfrm>
          <a:custGeom>
            <a:avLst/>
            <a:gdLst>
              <a:gd name="connsiteX0" fmla="*/ 1748988 w 4664915"/>
              <a:gd name="connsiteY0" fmla="*/ 521 h 4664915"/>
              <a:gd name="connsiteX1" fmla="*/ 1868160 w 4664915"/>
              <a:gd name="connsiteY1" fmla="*/ 28066 h 4664915"/>
              <a:gd name="connsiteX2" fmla="*/ 4560269 w 4664915"/>
              <a:gd name="connsiteY2" fmla="*/ 1582356 h 4664915"/>
              <a:gd name="connsiteX3" fmla="*/ 4636850 w 4664915"/>
              <a:gd name="connsiteY3" fmla="*/ 1868160 h 4664915"/>
              <a:gd name="connsiteX4" fmla="*/ 3082560 w 4664915"/>
              <a:gd name="connsiteY4" fmla="*/ 4560269 h 4664915"/>
              <a:gd name="connsiteX5" fmla="*/ 2796756 w 4664915"/>
              <a:gd name="connsiteY5" fmla="*/ 4636850 h 4664915"/>
              <a:gd name="connsiteX6" fmla="*/ 104647 w 4664915"/>
              <a:gd name="connsiteY6" fmla="*/ 3082560 h 4664915"/>
              <a:gd name="connsiteX7" fmla="*/ 28066 w 4664915"/>
              <a:gd name="connsiteY7" fmla="*/ 2796756 h 4664915"/>
              <a:gd name="connsiteX8" fmla="*/ 1582356 w 4664915"/>
              <a:gd name="connsiteY8" fmla="*/ 104647 h 4664915"/>
              <a:gd name="connsiteX9" fmla="*/ 1748988 w 4664915"/>
              <a:gd name="connsiteY9" fmla="*/ 521 h 466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4915" h="4664915">
                <a:moveTo>
                  <a:pt x="1748988" y="521"/>
                </a:moveTo>
                <a:cubicBezTo>
                  <a:pt x="1789186" y="-2319"/>
                  <a:pt x="1830634" y="6400"/>
                  <a:pt x="1868160" y="28066"/>
                </a:cubicBezTo>
                <a:lnTo>
                  <a:pt x="4560269" y="1582356"/>
                </a:lnTo>
                <a:cubicBezTo>
                  <a:pt x="4660339" y="1640132"/>
                  <a:pt x="4694626" y="1768090"/>
                  <a:pt x="4636850" y="1868160"/>
                </a:cubicBezTo>
                <a:lnTo>
                  <a:pt x="3082560" y="4560269"/>
                </a:lnTo>
                <a:cubicBezTo>
                  <a:pt x="3024785" y="4660339"/>
                  <a:pt x="2896826" y="4694626"/>
                  <a:pt x="2796756" y="4636850"/>
                </a:cubicBezTo>
                <a:lnTo>
                  <a:pt x="104647" y="3082560"/>
                </a:lnTo>
                <a:cubicBezTo>
                  <a:pt x="4577" y="3024785"/>
                  <a:pt x="-29709" y="2896826"/>
                  <a:pt x="28066" y="2796756"/>
                </a:cubicBezTo>
                <a:lnTo>
                  <a:pt x="1582356" y="104647"/>
                </a:lnTo>
                <a:cubicBezTo>
                  <a:pt x="1618466" y="42103"/>
                  <a:pt x="1681991" y="5256"/>
                  <a:pt x="1748988" y="5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05002" y="889000"/>
            <a:ext cx="6527799" cy="50800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6" y="1785940"/>
            <a:ext cx="54864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 2"/>
          <p:cNvSpPr/>
          <p:nvPr/>
        </p:nvSpPr>
        <p:spPr>
          <a:xfrm>
            <a:off x="5886451" y="3822705"/>
            <a:ext cx="142875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172202" y="4679950"/>
            <a:ext cx="71439" cy="71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814640" y="3179768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386267" y="3894141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529015" y="4394201"/>
            <a:ext cx="71437" cy="71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886327" y="3036892"/>
            <a:ext cx="71439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743577" y="3108326"/>
            <a:ext cx="71439" cy="71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3587751" y="3895730"/>
            <a:ext cx="2366962" cy="536575"/>
          </a:xfrm>
          <a:custGeom>
            <a:avLst/>
            <a:gdLst>
              <a:gd name="connsiteX0" fmla="*/ 2366682 w 2366682"/>
              <a:gd name="connsiteY0" fmla="*/ 0 h 537882"/>
              <a:gd name="connsiteX1" fmla="*/ 1425388 w 2366682"/>
              <a:gd name="connsiteY1" fmla="*/ 403412 h 537882"/>
              <a:gd name="connsiteX2" fmla="*/ 0 w 2366682"/>
              <a:gd name="connsiteY2" fmla="*/ 537882 h 5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6682" h="537882">
                <a:moveTo>
                  <a:pt x="2366682" y="0"/>
                </a:moveTo>
                <a:cubicBezTo>
                  <a:pt x="2093258" y="156882"/>
                  <a:pt x="1819835" y="313765"/>
                  <a:pt x="1425388" y="403412"/>
                </a:cubicBezTo>
                <a:cubicBezTo>
                  <a:pt x="1030941" y="493059"/>
                  <a:pt x="515470" y="515470"/>
                  <a:pt x="0" y="53788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2835277" y="3195643"/>
            <a:ext cx="3132138" cy="700087"/>
          </a:xfrm>
          <a:custGeom>
            <a:avLst/>
            <a:gdLst>
              <a:gd name="connsiteX0" fmla="*/ 3133164 w 3133164"/>
              <a:gd name="connsiteY0" fmla="*/ 699247 h 699247"/>
              <a:gd name="connsiteX1" fmla="*/ 1559858 w 3133164"/>
              <a:gd name="connsiteY1" fmla="*/ 228600 h 699247"/>
              <a:gd name="connsiteX2" fmla="*/ 0 w 3133164"/>
              <a:gd name="connsiteY2" fmla="*/ 0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164" h="699247">
                <a:moveTo>
                  <a:pt x="3133164" y="699247"/>
                </a:moveTo>
                <a:cubicBezTo>
                  <a:pt x="2607608" y="522194"/>
                  <a:pt x="2082052" y="345141"/>
                  <a:pt x="1559858" y="228600"/>
                </a:cubicBezTo>
                <a:cubicBezTo>
                  <a:pt x="1037664" y="112059"/>
                  <a:pt x="518832" y="56029"/>
                  <a:pt x="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4919666" y="3060705"/>
            <a:ext cx="1047749" cy="835025"/>
          </a:xfrm>
          <a:custGeom>
            <a:avLst/>
            <a:gdLst>
              <a:gd name="connsiteX0" fmla="*/ 1048870 w 1048870"/>
              <a:gd name="connsiteY0" fmla="*/ 833718 h 833718"/>
              <a:gd name="connsiteX1" fmla="*/ 605117 w 1048870"/>
              <a:gd name="connsiteY1" fmla="*/ 389965 h 833718"/>
              <a:gd name="connsiteX2" fmla="*/ 0 w 1048870"/>
              <a:gd name="connsiteY2" fmla="*/ 0 h 8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8870" h="833718">
                <a:moveTo>
                  <a:pt x="1048870" y="833718"/>
                </a:moveTo>
                <a:cubicBezTo>
                  <a:pt x="914399" y="681318"/>
                  <a:pt x="779929" y="528918"/>
                  <a:pt x="605117" y="389965"/>
                </a:cubicBezTo>
                <a:cubicBezTo>
                  <a:pt x="430305" y="251012"/>
                  <a:pt x="215152" y="125506"/>
                  <a:pt x="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5780093" y="3155950"/>
            <a:ext cx="174625" cy="712788"/>
          </a:xfrm>
          <a:custGeom>
            <a:avLst/>
            <a:gdLst>
              <a:gd name="connsiteX0" fmla="*/ 174812 w 174812"/>
              <a:gd name="connsiteY0" fmla="*/ 712694 h 712694"/>
              <a:gd name="connsiteX1" fmla="*/ 121024 w 174812"/>
              <a:gd name="connsiteY1" fmla="*/ 336176 h 712694"/>
              <a:gd name="connsiteX2" fmla="*/ 0 w 174812"/>
              <a:gd name="connsiteY2" fmla="*/ 0 h 71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812" h="712694">
                <a:moveTo>
                  <a:pt x="174812" y="712694"/>
                </a:moveTo>
                <a:cubicBezTo>
                  <a:pt x="162485" y="583826"/>
                  <a:pt x="150159" y="454958"/>
                  <a:pt x="121024" y="336176"/>
                </a:cubicBezTo>
                <a:cubicBezTo>
                  <a:pt x="91889" y="217394"/>
                  <a:pt x="45944" y="108697"/>
                  <a:pt x="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421190" y="3895726"/>
            <a:ext cx="1519237" cy="71439"/>
          </a:xfrm>
          <a:custGeom>
            <a:avLst/>
            <a:gdLst>
              <a:gd name="connsiteX0" fmla="*/ 1519517 w 1519517"/>
              <a:gd name="connsiteY0" fmla="*/ 0 h 71717"/>
              <a:gd name="connsiteX1" fmla="*/ 618564 w 1519517"/>
              <a:gd name="connsiteY1" fmla="*/ 67235 h 71717"/>
              <a:gd name="connsiteX2" fmla="*/ 0 w 1519517"/>
              <a:gd name="connsiteY2" fmla="*/ 26894 h 7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9517" h="71717">
                <a:moveTo>
                  <a:pt x="1519517" y="0"/>
                </a:moveTo>
                <a:cubicBezTo>
                  <a:pt x="1195667" y="31376"/>
                  <a:pt x="871817" y="62753"/>
                  <a:pt x="618564" y="67235"/>
                </a:cubicBezTo>
                <a:cubicBezTo>
                  <a:pt x="365311" y="71717"/>
                  <a:pt x="182655" y="49305"/>
                  <a:pt x="0" y="2689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5967414" y="3895726"/>
            <a:ext cx="255587" cy="833439"/>
          </a:xfrm>
          <a:custGeom>
            <a:avLst/>
            <a:gdLst>
              <a:gd name="connsiteX0" fmla="*/ 0 w 255494"/>
              <a:gd name="connsiteY0" fmla="*/ 0 h 833718"/>
              <a:gd name="connsiteX1" fmla="*/ 174812 w 255494"/>
              <a:gd name="connsiteY1" fmla="*/ 349623 h 833718"/>
              <a:gd name="connsiteX2" fmla="*/ 255494 w 255494"/>
              <a:gd name="connsiteY2" fmla="*/ 833718 h 8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494" h="833718">
                <a:moveTo>
                  <a:pt x="0" y="0"/>
                </a:moveTo>
                <a:cubicBezTo>
                  <a:pt x="66115" y="105335"/>
                  <a:pt x="132230" y="210670"/>
                  <a:pt x="174812" y="349623"/>
                </a:cubicBezTo>
                <a:cubicBezTo>
                  <a:pt x="217394" y="488576"/>
                  <a:pt x="236444" y="661147"/>
                  <a:pt x="255494" y="833718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529269" y="2822580"/>
            <a:ext cx="446979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亚洲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4267" y="2832105"/>
            <a:ext cx="446979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欧洲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26141" y="4651380"/>
            <a:ext cx="588043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大洋洲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9892" y="3975102"/>
            <a:ext cx="446979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非洲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00329" y="3251205"/>
            <a:ext cx="588043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北美洲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4690" y="4437067"/>
            <a:ext cx="588043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南美洲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500064" y="6100768"/>
            <a:ext cx="3571875" cy="1587"/>
          </a:xfrm>
          <a:prstGeom prst="line">
            <a:avLst/>
          </a:prstGeom>
          <a:ln w="19050">
            <a:solidFill>
              <a:srgbClr val="019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1501" y="496891"/>
            <a:ext cx="7168371" cy="574868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15317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珠海港：国家综合运输体系的重要枢纽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428626" y="1570043"/>
            <a:ext cx="8001000" cy="1587"/>
          </a:xfrm>
          <a:prstGeom prst="line">
            <a:avLst/>
          </a:prstGeom>
          <a:ln w="19050">
            <a:solidFill>
              <a:srgbClr val="019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E:\常用\照片\02-集团logo\珠海港集团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2" y="5786443"/>
            <a:ext cx="1000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25"/>
          <p:cNvCxnSpPr/>
          <p:nvPr/>
        </p:nvCxnSpPr>
        <p:spPr>
          <a:xfrm>
            <a:off x="5000627" y="6100768"/>
            <a:ext cx="3357564" cy="1587"/>
          </a:xfrm>
          <a:prstGeom prst="line">
            <a:avLst/>
          </a:prstGeom>
          <a:ln w="19050">
            <a:solidFill>
              <a:srgbClr val="019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72190" y="3714751"/>
            <a:ext cx="862157" cy="359424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珠海港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57625" y="6243642"/>
            <a:ext cx="1254892" cy="220925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en-US" altLang="zh-CN" sz="900" i="1" dirty="0">
                <a:solidFill>
                  <a:srgbClr val="153170"/>
                </a:solidFill>
                <a:latin typeface="Arial" panose="020B0604020202020204" pitchFamily="34" charset="0"/>
              </a:rPr>
              <a:t>www.zhport.com.cn</a:t>
            </a:r>
            <a:endParaRPr lang="zh-CN" altLang="en-US" sz="900" i="1" dirty="0">
              <a:solidFill>
                <a:srgbClr val="15317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17877" y="6429375"/>
            <a:ext cx="3111501" cy="297869"/>
          </a:xfrm>
          <a:prstGeom prst="rect">
            <a:avLst/>
          </a:prstGeom>
          <a:noFill/>
        </p:spPr>
        <p:txBody>
          <a:bodyPr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153170"/>
                </a:solidFill>
                <a:latin typeface="Arial" panose="020B0604020202020204" pitchFamily="34" charset="0"/>
              </a:rPr>
              <a:t>珠海港控股集团有限公司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7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11556896"/>
              <a:gd name="connsiteY0" fmla="*/ 0 h 6858000"/>
              <a:gd name="connsiteX1" fmla="*/ 5395372 w 11556896"/>
              <a:gd name="connsiteY1" fmla="*/ 0 h 6858000"/>
              <a:gd name="connsiteX2" fmla="*/ 5778448 w 11556896"/>
              <a:gd name="connsiteY2" fmla="*/ 426378 h 6858000"/>
              <a:gd name="connsiteX3" fmla="*/ 6161525 w 11556896"/>
              <a:gd name="connsiteY3" fmla="*/ 0 h 6858000"/>
              <a:gd name="connsiteX4" fmla="*/ 11556896 w 11556896"/>
              <a:gd name="connsiteY4" fmla="*/ 0 h 6858000"/>
              <a:gd name="connsiteX5" fmla="*/ 8476134 w 11556896"/>
              <a:gd name="connsiteY5" fmla="*/ 3429000 h 6858000"/>
              <a:gd name="connsiteX6" fmla="*/ 11556896 w 11556896"/>
              <a:gd name="connsiteY6" fmla="*/ 6858000 h 6858000"/>
              <a:gd name="connsiteX7" fmla="*/ 6161525 w 11556896"/>
              <a:gd name="connsiteY7" fmla="*/ 6858000 h 6858000"/>
              <a:gd name="connsiteX8" fmla="*/ 5778448 w 11556896"/>
              <a:gd name="connsiteY8" fmla="*/ 6431622 h 6858000"/>
              <a:gd name="connsiteX9" fmla="*/ 5395372 w 11556896"/>
              <a:gd name="connsiteY9" fmla="*/ 6858000 h 6858000"/>
              <a:gd name="connsiteX10" fmla="*/ 0 w 11556896"/>
              <a:gd name="connsiteY10" fmla="*/ 6858000 h 6858000"/>
              <a:gd name="connsiteX11" fmla="*/ 3080762 w 11556896"/>
              <a:gd name="connsiteY11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56896" h="6858000">
                <a:moveTo>
                  <a:pt x="0" y="0"/>
                </a:moveTo>
                <a:lnTo>
                  <a:pt x="5395372" y="0"/>
                </a:lnTo>
                <a:lnTo>
                  <a:pt x="5778448" y="426378"/>
                </a:lnTo>
                <a:lnTo>
                  <a:pt x="6161525" y="0"/>
                </a:lnTo>
                <a:lnTo>
                  <a:pt x="11556896" y="0"/>
                </a:lnTo>
                <a:lnTo>
                  <a:pt x="8476134" y="3429000"/>
                </a:lnTo>
                <a:lnTo>
                  <a:pt x="11556896" y="6858000"/>
                </a:lnTo>
                <a:lnTo>
                  <a:pt x="6161525" y="6858000"/>
                </a:lnTo>
                <a:lnTo>
                  <a:pt x="5778448" y="6431622"/>
                </a:lnTo>
                <a:lnTo>
                  <a:pt x="5395372" y="6858000"/>
                </a:lnTo>
                <a:lnTo>
                  <a:pt x="0" y="6858000"/>
                </a:lnTo>
                <a:lnTo>
                  <a:pt x="3080762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814637" cy="68580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67075" y="0"/>
            <a:ext cx="1117800" cy="68580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267075" cy="40894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4089400"/>
            <a:ext cx="3267075" cy="27686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717799" y="0"/>
            <a:ext cx="6426200" cy="68580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29675" cy="6858000"/>
          </a:xfrm>
          <a:custGeom>
            <a:avLst/>
            <a:gdLst>
              <a:gd name="connsiteX0" fmla="*/ 1726557 w 4039566"/>
              <a:gd name="connsiteY0" fmla="*/ 0 h 6858000"/>
              <a:gd name="connsiteX1" fmla="*/ 3009418 w 4039566"/>
              <a:gd name="connsiteY1" fmla="*/ 0 h 6858000"/>
              <a:gd name="connsiteX2" fmla="*/ 3009418 w 4039566"/>
              <a:gd name="connsiteY2" fmla="*/ 6858000 h 6858000"/>
              <a:gd name="connsiteX3" fmla="*/ 1726557 w 4039566"/>
              <a:gd name="connsiteY3" fmla="*/ 6858000 h 6858000"/>
              <a:gd name="connsiteX4" fmla="*/ 0 w 4039566"/>
              <a:gd name="connsiteY4" fmla="*/ 0 h 6858000"/>
              <a:gd name="connsiteX5" fmla="*/ 1620838 w 4039566"/>
              <a:gd name="connsiteY5" fmla="*/ 0 h 6858000"/>
              <a:gd name="connsiteX6" fmla="*/ 1620838 w 4039566"/>
              <a:gd name="connsiteY6" fmla="*/ 6858000 h 6858000"/>
              <a:gd name="connsiteX7" fmla="*/ 0 w 4039566"/>
              <a:gd name="connsiteY7" fmla="*/ 6858000 h 6858000"/>
              <a:gd name="connsiteX8" fmla="*/ 3115138 w 4039566"/>
              <a:gd name="connsiteY8" fmla="*/ 0 h 6858000"/>
              <a:gd name="connsiteX9" fmla="*/ 4039566 w 4039566"/>
              <a:gd name="connsiteY9" fmla="*/ 0 h 6858000"/>
              <a:gd name="connsiteX10" fmla="*/ 4039566 w 4039566"/>
              <a:gd name="connsiteY10" fmla="*/ 6858000 h 6858000"/>
              <a:gd name="connsiteX11" fmla="*/ 3115138 w 403956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39566" h="6858000">
                <a:moveTo>
                  <a:pt x="1726557" y="0"/>
                </a:moveTo>
                <a:lnTo>
                  <a:pt x="3009418" y="0"/>
                </a:lnTo>
                <a:lnTo>
                  <a:pt x="3009418" y="6858000"/>
                </a:lnTo>
                <a:lnTo>
                  <a:pt x="1726557" y="6858000"/>
                </a:lnTo>
                <a:close/>
                <a:moveTo>
                  <a:pt x="0" y="0"/>
                </a:moveTo>
                <a:lnTo>
                  <a:pt x="1620838" y="0"/>
                </a:lnTo>
                <a:lnTo>
                  <a:pt x="1620838" y="6858000"/>
                </a:lnTo>
                <a:lnTo>
                  <a:pt x="0" y="6858000"/>
                </a:lnTo>
                <a:close/>
                <a:moveTo>
                  <a:pt x="3115138" y="0"/>
                </a:moveTo>
                <a:lnTo>
                  <a:pt x="4039566" y="0"/>
                </a:lnTo>
                <a:lnTo>
                  <a:pt x="4039566" y="6858000"/>
                </a:lnTo>
                <a:lnTo>
                  <a:pt x="3115138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58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851067" y="2066306"/>
            <a:ext cx="1714500" cy="47916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714500" cy="47916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702133" y="0"/>
            <a:ext cx="1714500" cy="47916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851067" y="1"/>
            <a:ext cx="1714500" cy="18673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990605"/>
            <a:ext cx="1714500" cy="18673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702133" y="4990607"/>
            <a:ext cx="1714500" cy="18673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5578433" y="2066306"/>
            <a:ext cx="1714500" cy="47916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727367" y="0"/>
            <a:ext cx="1714500" cy="47916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429500" y="0"/>
            <a:ext cx="1714500" cy="47916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578433" y="1"/>
            <a:ext cx="1714500" cy="18673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3727367" y="4990605"/>
            <a:ext cx="1714500" cy="18673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7429500" y="4990607"/>
            <a:ext cx="1714500" cy="186739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-2007" y="0"/>
            <a:ext cx="2287505" cy="542013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6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3492" y="1"/>
            <a:ext cx="2287505" cy="542013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7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4566985" y="0"/>
            <a:ext cx="2287505" cy="542013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8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6857499" y="1"/>
            <a:ext cx="2287505" cy="542013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fr-CA"/>
              <a:t>Picture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643068"/>
            <a:ext cx="54864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 2"/>
          <p:cNvSpPr/>
          <p:nvPr/>
        </p:nvSpPr>
        <p:spPr>
          <a:xfrm>
            <a:off x="5886451" y="3679828"/>
            <a:ext cx="142875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814640" y="3036892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386267" y="3751266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529015" y="4251326"/>
            <a:ext cx="71437" cy="71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886327" y="2894018"/>
            <a:ext cx="71439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43577" y="2965450"/>
            <a:ext cx="71439" cy="71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3587751" y="3752854"/>
            <a:ext cx="2366962" cy="536575"/>
          </a:xfrm>
          <a:custGeom>
            <a:avLst/>
            <a:gdLst>
              <a:gd name="connsiteX0" fmla="*/ 2366682 w 2366682"/>
              <a:gd name="connsiteY0" fmla="*/ 0 h 537882"/>
              <a:gd name="connsiteX1" fmla="*/ 1425388 w 2366682"/>
              <a:gd name="connsiteY1" fmla="*/ 403412 h 537882"/>
              <a:gd name="connsiteX2" fmla="*/ 0 w 2366682"/>
              <a:gd name="connsiteY2" fmla="*/ 537882 h 5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6682" h="537882">
                <a:moveTo>
                  <a:pt x="2366682" y="0"/>
                </a:moveTo>
                <a:cubicBezTo>
                  <a:pt x="2093258" y="156882"/>
                  <a:pt x="1819835" y="313765"/>
                  <a:pt x="1425388" y="403412"/>
                </a:cubicBezTo>
                <a:cubicBezTo>
                  <a:pt x="1030941" y="493059"/>
                  <a:pt x="515470" y="515470"/>
                  <a:pt x="0" y="53788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835277" y="3052769"/>
            <a:ext cx="3132138" cy="700087"/>
          </a:xfrm>
          <a:custGeom>
            <a:avLst/>
            <a:gdLst>
              <a:gd name="connsiteX0" fmla="*/ 3133164 w 3133164"/>
              <a:gd name="connsiteY0" fmla="*/ 699247 h 699247"/>
              <a:gd name="connsiteX1" fmla="*/ 1559858 w 3133164"/>
              <a:gd name="connsiteY1" fmla="*/ 228600 h 699247"/>
              <a:gd name="connsiteX2" fmla="*/ 0 w 3133164"/>
              <a:gd name="connsiteY2" fmla="*/ 0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164" h="699247">
                <a:moveTo>
                  <a:pt x="3133164" y="699247"/>
                </a:moveTo>
                <a:cubicBezTo>
                  <a:pt x="2607608" y="522194"/>
                  <a:pt x="2082052" y="345141"/>
                  <a:pt x="1559858" y="228600"/>
                </a:cubicBezTo>
                <a:cubicBezTo>
                  <a:pt x="1037664" y="112059"/>
                  <a:pt x="518832" y="56029"/>
                  <a:pt x="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4919666" y="2917830"/>
            <a:ext cx="1047749" cy="835025"/>
          </a:xfrm>
          <a:custGeom>
            <a:avLst/>
            <a:gdLst>
              <a:gd name="connsiteX0" fmla="*/ 1048870 w 1048870"/>
              <a:gd name="connsiteY0" fmla="*/ 833718 h 833718"/>
              <a:gd name="connsiteX1" fmla="*/ 605117 w 1048870"/>
              <a:gd name="connsiteY1" fmla="*/ 389965 h 833718"/>
              <a:gd name="connsiteX2" fmla="*/ 0 w 1048870"/>
              <a:gd name="connsiteY2" fmla="*/ 0 h 8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8870" h="833718">
                <a:moveTo>
                  <a:pt x="1048870" y="833718"/>
                </a:moveTo>
                <a:cubicBezTo>
                  <a:pt x="914399" y="681318"/>
                  <a:pt x="779929" y="528918"/>
                  <a:pt x="605117" y="389965"/>
                </a:cubicBezTo>
                <a:cubicBezTo>
                  <a:pt x="430305" y="251012"/>
                  <a:pt x="215152" y="125506"/>
                  <a:pt x="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5780093" y="3013075"/>
            <a:ext cx="174625" cy="712788"/>
          </a:xfrm>
          <a:custGeom>
            <a:avLst/>
            <a:gdLst>
              <a:gd name="connsiteX0" fmla="*/ 174812 w 174812"/>
              <a:gd name="connsiteY0" fmla="*/ 712694 h 712694"/>
              <a:gd name="connsiteX1" fmla="*/ 121024 w 174812"/>
              <a:gd name="connsiteY1" fmla="*/ 336176 h 712694"/>
              <a:gd name="connsiteX2" fmla="*/ 0 w 174812"/>
              <a:gd name="connsiteY2" fmla="*/ 0 h 71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812" h="712694">
                <a:moveTo>
                  <a:pt x="174812" y="712694"/>
                </a:moveTo>
                <a:cubicBezTo>
                  <a:pt x="162485" y="583826"/>
                  <a:pt x="150159" y="454958"/>
                  <a:pt x="121024" y="336176"/>
                </a:cubicBezTo>
                <a:cubicBezTo>
                  <a:pt x="91889" y="217394"/>
                  <a:pt x="45944" y="108697"/>
                  <a:pt x="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4421190" y="3752850"/>
            <a:ext cx="1519237" cy="71439"/>
          </a:xfrm>
          <a:custGeom>
            <a:avLst/>
            <a:gdLst>
              <a:gd name="connsiteX0" fmla="*/ 1519517 w 1519517"/>
              <a:gd name="connsiteY0" fmla="*/ 0 h 71717"/>
              <a:gd name="connsiteX1" fmla="*/ 618564 w 1519517"/>
              <a:gd name="connsiteY1" fmla="*/ 67235 h 71717"/>
              <a:gd name="connsiteX2" fmla="*/ 0 w 1519517"/>
              <a:gd name="connsiteY2" fmla="*/ 26894 h 7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9517" h="71717">
                <a:moveTo>
                  <a:pt x="1519517" y="0"/>
                </a:moveTo>
                <a:cubicBezTo>
                  <a:pt x="1195667" y="31376"/>
                  <a:pt x="871817" y="62753"/>
                  <a:pt x="618564" y="67235"/>
                </a:cubicBezTo>
                <a:cubicBezTo>
                  <a:pt x="365311" y="71717"/>
                  <a:pt x="182655" y="49305"/>
                  <a:pt x="0" y="2689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5967415" y="3752851"/>
            <a:ext cx="247649" cy="747713"/>
          </a:xfrm>
          <a:custGeom>
            <a:avLst/>
            <a:gdLst>
              <a:gd name="connsiteX0" fmla="*/ 0 w 255494"/>
              <a:gd name="connsiteY0" fmla="*/ 0 h 833718"/>
              <a:gd name="connsiteX1" fmla="*/ 174812 w 255494"/>
              <a:gd name="connsiteY1" fmla="*/ 349623 h 833718"/>
              <a:gd name="connsiteX2" fmla="*/ 255494 w 255494"/>
              <a:gd name="connsiteY2" fmla="*/ 833718 h 8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494" h="833718">
                <a:moveTo>
                  <a:pt x="0" y="0"/>
                </a:moveTo>
                <a:cubicBezTo>
                  <a:pt x="66115" y="105335"/>
                  <a:pt x="132230" y="210670"/>
                  <a:pt x="174812" y="349623"/>
                </a:cubicBezTo>
                <a:cubicBezTo>
                  <a:pt x="217394" y="488576"/>
                  <a:pt x="236444" y="661147"/>
                  <a:pt x="255494" y="833718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529269" y="2679705"/>
            <a:ext cx="446979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accent3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亚洲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4267" y="2689229"/>
            <a:ext cx="446979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accent3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欧洲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29316" y="4500567"/>
            <a:ext cx="588043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大洋洲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79892" y="3832229"/>
            <a:ext cx="446979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非洲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0329" y="3108329"/>
            <a:ext cx="588043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北美洲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90" y="4294192"/>
            <a:ext cx="588043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南美洲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285751" y="6000751"/>
            <a:ext cx="3714749" cy="1588"/>
          </a:xfrm>
          <a:prstGeom prst="line">
            <a:avLst/>
          </a:prstGeom>
          <a:ln w="3175">
            <a:solidFill>
              <a:srgbClr val="019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501" y="496891"/>
            <a:ext cx="7168371" cy="574868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15317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珠海港：国家综合运输体系的重要枢纽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00063" y="1498601"/>
            <a:ext cx="8001000" cy="1588"/>
          </a:xfrm>
          <a:prstGeom prst="line">
            <a:avLst/>
          </a:prstGeom>
          <a:ln w="3175">
            <a:solidFill>
              <a:srgbClr val="019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072066" y="6000751"/>
            <a:ext cx="3500437" cy="1588"/>
          </a:xfrm>
          <a:prstGeom prst="line">
            <a:avLst/>
          </a:prstGeom>
          <a:ln w="3175">
            <a:solidFill>
              <a:srgbClr val="019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72190" y="3571875"/>
            <a:ext cx="862157" cy="359424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珠海港</a:t>
            </a:r>
          </a:p>
        </p:txBody>
      </p:sp>
      <p:pic>
        <p:nvPicPr>
          <p:cNvPr id="26" name="Picture 2" descr="E:\常用\照片\02-集团logo\珠海港集团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2" y="5643568"/>
            <a:ext cx="1000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857625" y="6111881"/>
            <a:ext cx="1254892" cy="220925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rgbClr val="153170"/>
                </a:solidFill>
                <a:latin typeface="Arial" panose="020B0604020202020204" pitchFamily="34" charset="0"/>
              </a:rPr>
              <a:t>www.zhport.com.cn</a:t>
            </a:r>
            <a:endParaRPr lang="zh-CN" altLang="en-US" sz="900" dirty="0">
              <a:solidFill>
                <a:srgbClr val="15317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46441" y="6286500"/>
            <a:ext cx="3111501" cy="359424"/>
          </a:xfrm>
          <a:prstGeom prst="rect">
            <a:avLst/>
          </a:prstGeom>
          <a:noFill/>
        </p:spPr>
        <p:txBody>
          <a:bodyPr lIns="81628" tIns="40814" rIns="81628" bIns="40814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153170"/>
                </a:solidFill>
                <a:latin typeface="Arial" panose="020B0604020202020204" pitchFamily="34" charset="0"/>
              </a:rPr>
              <a:t>珠海港控股集团有限公司</a:t>
            </a:r>
          </a:p>
        </p:txBody>
      </p:sp>
      <p:sp>
        <p:nvSpPr>
          <p:cNvPr id="29" name="椭圆 28"/>
          <p:cNvSpPr/>
          <p:nvPr/>
        </p:nvSpPr>
        <p:spPr>
          <a:xfrm>
            <a:off x="6143627" y="4429126"/>
            <a:ext cx="71439" cy="71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" cy="5776855"/>
          </a:xfrm>
          <a:custGeom>
            <a:avLst/>
            <a:gdLst>
              <a:gd name="connsiteX0" fmla="*/ 0 w 2438400"/>
              <a:gd name="connsiteY0" fmla="*/ 0 h 5776854"/>
              <a:gd name="connsiteX1" fmla="*/ 2438400 w 2438400"/>
              <a:gd name="connsiteY1" fmla="*/ 0 h 5776854"/>
              <a:gd name="connsiteX2" fmla="*/ 2438400 w 2438400"/>
              <a:gd name="connsiteY2" fmla="*/ 5605524 h 5776854"/>
              <a:gd name="connsiteX3" fmla="*/ 2358293 w 2438400"/>
              <a:gd name="connsiteY3" fmla="*/ 5561339 h 5776854"/>
              <a:gd name="connsiteX4" fmla="*/ 2133600 w 2438400"/>
              <a:gd name="connsiteY4" fmla="*/ 5438875 h 5776854"/>
              <a:gd name="connsiteX5" fmla="*/ 1766887 w 2438400"/>
              <a:gd name="connsiteY5" fmla="*/ 5322341 h 5776854"/>
              <a:gd name="connsiteX6" fmla="*/ 1552575 w 2438400"/>
              <a:gd name="connsiteY6" fmla="*/ 5348679 h 5776854"/>
              <a:gd name="connsiteX7" fmla="*/ 1285875 w 2438400"/>
              <a:gd name="connsiteY7" fmla="*/ 5532181 h 5776854"/>
              <a:gd name="connsiteX8" fmla="*/ 1238250 w 2438400"/>
              <a:gd name="connsiteY8" fmla="*/ 5370548 h 5776854"/>
              <a:gd name="connsiteX9" fmla="*/ 990600 w 2438400"/>
              <a:gd name="connsiteY9" fmla="*/ 5650563 h 5776854"/>
              <a:gd name="connsiteX10" fmla="*/ 819150 w 2438400"/>
              <a:gd name="connsiteY10" fmla="*/ 5435279 h 5776854"/>
              <a:gd name="connsiteX11" fmla="*/ 542925 w 2438400"/>
              <a:gd name="connsiteY11" fmla="*/ 5626070 h 5776854"/>
              <a:gd name="connsiteX12" fmla="*/ 485775 w 2438400"/>
              <a:gd name="connsiteY12" fmla="*/ 5486986 h 5776854"/>
              <a:gd name="connsiteX13" fmla="*/ 114300 w 2438400"/>
              <a:gd name="connsiteY13" fmla="*/ 5733664 h 5776854"/>
              <a:gd name="connsiteX14" fmla="*/ 8707 w 2438400"/>
              <a:gd name="connsiteY14" fmla="*/ 5762043 h 5776854"/>
              <a:gd name="connsiteX15" fmla="*/ 0 w 2438400"/>
              <a:gd name="connsiteY15" fmla="*/ 5762897 h 57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38400" h="5776854">
                <a:moveTo>
                  <a:pt x="0" y="0"/>
                </a:moveTo>
                <a:lnTo>
                  <a:pt x="2438400" y="0"/>
                </a:lnTo>
                <a:lnTo>
                  <a:pt x="2438400" y="5605524"/>
                </a:lnTo>
                <a:lnTo>
                  <a:pt x="2358293" y="5561339"/>
                </a:lnTo>
                <a:cubicBezTo>
                  <a:pt x="2273126" y="5507828"/>
                  <a:pt x="2187178" y="5440940"/>
                  <a:pt x="2133600" y="5438875"/>
                </a:cubicBezTo>
                <a:cubicBezTo>
                  <a:pt x="1990725" y="5433367"/>
                  <a:pt x="2049462" y="5918398"/>
                  <a:pt x="1766887" y="5322341"/>
                </a:cubicBezTo>
                <a:cubicBezTo>
                  <a:pt x="1731311" y="5247297"/>
                  <a:pt x="1632744" y="5313706"/>
                  <a:pt x="1552575" y="5348679"/>
                </a:cubicBezTo>
                <a:cubicBezTo>
                  <a:pt x="1472406" y="5383652"/>
                  <a:pt x="1338262" y="5528536"/>
                  <a:pt x="1285875" y="5532181"/>
                </a:cubicBezTo>
                <a:cubicBezTo>
                  <a:pt x="1233488" y="5535826"/>
                  <a:pt x="1287462" y="5350818"/>
                  <a:pt x="1238250" y="5370548"/>
                </a:cubicBezTo>
                <a:cubicBezTo>
                  <a:pt x="1189038" y="5390279"/>
                  <a:pt x="1031245" y="5602952"/>
                  <a:pt x="990600" y="5650563"/>
                </a:cubicBezTo>
                <a:cubicBezTo>
                  <a:pt x="668338" y="6028064"/>
                  <a:pt x="893762" y="5439361"/>
                  <a:pt x="819150" y="5435279"/>
                </a:cubicBezTo>
                <a:cubicBezTo>
                  <a:pt x="744538" y="5431196"/>
                  <a:pt x="588419" y="5598643"/>
                  <a:pt x="542925" y="5626070"/>
                </a:cubicBezTo>
                <a:cubicBezTo>
                  <a:pt x="196851" y="5834714"/>
                  <a:pt x="557213" y="5469053"/>
                  <a:pt x="485775" y="5486986"/>
                </a:cubicBezTo>
                <a:cubicBezTo>
                  <a:pt x="414337" y="5504918"/>
                  <a:pt x="198438" y="5687368"/>
                  <a:pt x="114300" y="5733664"/>
                </a:cubicBezTo>
                <a:cubicBezTo>
                  <a:pt x="51197" y="5768387"/>
                  <a:pt x="32743" y="5762689"/>
                  <a:pt x="8707" y="5762043"/>
                </a:cubicBezTo>
                <a:lnTo>
                  <a:pt x="0" y="57628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1828800" y="0"/>
            <a:ext cx="1828800" cy="5735163"/>
          </a:xfrm>
          <a:custGeom>
            <a:avLst/>
            <a:gdLst>
              <a:gd name="connsiteX0" fmla="*/ 0 w 2438400"/>
              <a:gd name="connsiteY0" fmla="*/ 0 h 5735162"/>
              <a:gd name="connsiteX1" fmla="*/ 2438400 w 2438400"/>
              <a:gd name="connsiteY1" fmla="*/ 0 h 5735162"/>
              <a:gd name="connsiteX2" fmla="*/ 2438400 w 2438400"/>
              <a:gd name="connsiteY2" fmla="*/ 5369662 h 5735162"/>
              <a:gd name="connsiteX3" fmla="*/ 2405610 w 2438400"/>
              <a:gd name="connsiteY3" fmla="*/ 5314368 h 5735162"/>
              <a:gd name="connsiteX4" fmla="*/ 2266950 w 2438400"/>
              <a:gd name="connsiteY4" fmla="*/ 5282685 h 5735162"/>
              <a:gd name="connsiteX5" fmla="*/ 1905000 w 2438400"/>
              <a:gd name="connsiteY5" fmla="*/ 5313787 h 5735162"/>
              <a:gd name="connsiteX6" fmla="*/ 1457325 w 2438400"/>
              <a:gd name="connsiteY6" fmla="*/ 5567463 h 5735162"/>
              <a:gd name="connsiteX7" fmla="*/ 900113 w 2438400"/>
              <a:gd name="connsiteY7" fmla="*/ 5413800 h 5735162"/>
              <a:gd name="connsiteX8" fmla="*/ 857250 w 2438400"/>
              <a:gd name="connsiteY8" fmla="*/ 5267134 h 5735162"/>
              <a:gd name="connsiteX9" fmla="*/ 371475 w 2438400"/>
              <a:gd name="connsiteY9" fmla="*/ 5735122 h 5735162"/>
              <a:gd name="connsiteX10" fmla="*/ 185737 w 2438400"/>
              <a:gd name="connsiteY10" fmla="*/ 5355386 h 5735162"/>
              <a:gd name="connsiteX11" fmla="*/ 3571 w 2438400"/>
              <a:gd name="connsiteY11" fmla="*/ 5607494 h 5735162"/>
              <a:gd name="connsiteX12" fmla="*/ 0 w 2438400"/>
              <a:gd name="connsiteY12" fmla="*/ 5605524 h 573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8400" h="5735162">
                <a:moveTo>
                  <a:pt x="0" y="0"/>
                </a:moveTo>
                <a:lnTo>
                  <a:pt x="2438400" y="0"/>
                </a:lnTo>
                <a:lnTo>
                  <a:pt x="2438400" y="5369662"/>
                </a:lnTo>
                <a:lnTo>
                  <a:pt x="2405610" y="5314368"/>
                </a:lnTo>
                <a:cubicBezTo>
                  <a:pt x="2359561" y="5225427"/>
                  <a:pt x="2339523" y="5159959"/>
                  <a:pt x="2266950" y="5282685"/>
                </a:cubicBezTo>
                <a:cubicBezTo>
                  <a:pt x="2162585" y="5459173"/>
                  <a:pt x="1730374" y="5052012"/>
                  <a:pt x="1905000" y="5313787"/>
                </a:cubicBezTo>
                <a:cubicBezTo>
                  <a:pt x="1975269" y="5419124"/>
                  <a:pt x="1836506" y="5958155"/>
                  <a:pt x="1457325" y="5567463"/>
                </a:cubicBezTo>
                <a:cubicBezTo>
                  <a:pt x="1048657" y="5146388"/>
                  <a:pt x="818493" y="5737332"/>
                  <a:pt x="900113" y="5413800"/>
                </a:cubicBezTo>
                <a:cubicBezTo>
                  <a:pt x="906463" y="5398249"/>
                  <a:pt x="945356" y="5213580"/>
                  <a:pt x="857250" y="5267134"/>
                </a:cubicBezTo>
                <a:cubicBezTo>
                  <a:pt x="769144" y="5320687"/>
                  <a:pt x="401750" y="5725236"/>
                  <a:pt x="371475" y="5735122"/>
                </a:cubicBezTo>
                <a:cubicBezTo>
                  <a:pt x="307975" y="5740305"/>
                  <a:pt x="180966" y="5251037"/>
                  <a:pt x="185737" y="5355386"/>
                </a:cubicBezTo>
                <a:cubicBezTo>
                  <a:pt x="198437" y="5633117"/>
                  <a:pt x="111521" y="5655366"/>
                  <a:pt x="3571" y="5607494"/>
                </a:cubicBezTo>
                <a:lnTo>
                  <a:pt x="0" y="56055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lang="fr-CA" sz="1600" dirty="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3657600" y="2"/>
            <a:ext cx="1828800" cy="5571015"/>
          </a:xfrm>
          <a:custGeom>
            <a:avLst/>
            <a:gdLst>
              <a:gd name="connsiteX0" fmla="*/ 0 w 2438400"/>
              <a:gd name="connsiteY0" fmla="*/ 0 h 5571015"/>
              <a:gd name="connsiteX1" fmla="*/ 2438400 w 2438400"/>
              <a:gd name="connsiteY1" fmla="*/ 0 h 5571015"/>
              <a:gd name="connsiteX2" fmla="*/ 2438400 w 2438400"/>
              <a:gd name="connsiteY2" fmla="*/ 5016326 h 5571015"/>
              <a:gd name="connsiteX3" fmla="*/ 2418293 w 2438400"/>
              <a:gd name="connsiteY3" fmla="*/ 5028074 h 5571015"/>
              <a:gd name="connsiteX4" fmla="*/ 2152650 w 2438400"/>
              <a:gd name="connsiteY4" fmla="*/ 4940562 h 5571015"/>
              <a:gd name="connsiteX5" fmla="*/ 1528763 w 2438400"/>
              <a:gd name="connsiteY5" fmla="*/ 5567268 h 5571015"/>
              <a:gd name="connsiteX6" fmla="*/ 1219200 w 2438400"/>
              <a:gd name="connsiteY6" fmla="*/ 5127174 h 5571015"/>
              <a:gd name="connsiteX7" fmla="*/ 757237 w 2438400"/>
              <a:gd name="connsiteY7" fmla="*/ 5390959 h 5571015"/>
              <a:gd name="connsiteX8" fmla="*/ 800100 w 2438400"/>
              <a:gd name="connsiteY8" fmla="*/ 5173828 h 5571015"/>
              <a:gd name="connsiteX9" fmla="*/ 261938 w 2438400"/>
              <a:gd name="connsiteY9" fmla="*/ 5486888 h 5571015"/>
              <a:gd name="connsiteX10" fmla="*/ 7852 w 2438400"/>
              <a:gd name="connsiteY10" fmla="*/ 5382902 h 5571015"/>
              <a:gd name="connsiteX11" fmla="*/ 0 w 2438400"/>
              <a:gd name="connsiteY11" fmla="*/ 5369662 h 5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400" h="5571015">
                <a:moveTo>
                  <a:pt x="0" y="0"/>
                </a:moveTo>
                <a:lnTo>
                  <a:pt x="2438400" y="0"/>
                </a:lnTo>
                <a:lnTo>
                  <a:pt x="2438400" y="5016326"/>
                </a:lnTo>
                <a:lnTo>
                  <a:pt x="2418293" y="5028074"/>
                </a:lnTo>
                <a:cubicBezTo>
                  <a:pt x="2086432" y="5195923"/>
                  <a:pt x="2490004" y="4227524"/>
                  <a:pt x="2152650" y="4940562"/>
                </a:cubicBezTo>
                <a:cubicBezTo>
                  <a:pt x="1826793" y="5629301"/>
                  <a:pt x="1612828" y="5573991"/>
                  <a:pt x="1528763" y="5567268"/>
                </a:cubicBezTo>
                <a:cubicBezTo>
                  <a:pt x="986569" y="5523902"/>
                  <a:pt x="1347788" y="5156559"/>
                  <a:pt x="1219200" y="5127174"/>
                </a:cubicBezTo>
                <a:cubicBezTo>
                  <a:pt x="1090613" y="5097790"/>
                  <a:pt x="827088" y="5383183"/>
                  <a:pt x="757237" y="5390959"/>
                </a:cubicBezTo>
                <a:cubicBezTo>
                  <a:pt x="687387" y="5398734"/>
                  <a:pt x="882650" y="5157841"/>
                  <a:pt x="800100" y="5173828"/>
                </a:cubicBezTo>
                <a:cubicBezTo>
                  <a:pt x="717550" y="5189817"/>
                  <a:pt x="630237" y="5420634"/>
                  <a:pt x="261938" y="5486888"/>
                </a:cubicBezTo>
                <a:cubicBezTo>
                  <a:pt x="129474" y="5508514"/>
                  <a:pt x="55825" y="5450688"/>
                  <a:pt x="7852" y="5382902"/>
                </a:cubicBezTo>
                <a:lnTo>
                  <a:pt x="0" y="53696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5486400" y="1"/>
            <a:ext cx="1828800" cy="5762211"/>
          </a:xfrm>
          <a:custGeom>
            <a:avLst/>
            <a:gdLst>
              <a:gd name="connsiteX0" fmla="*/ 0 w 2438400"/>
              <a:gd name="connsiteY0" fmla="*/ 0 h 5762211"/>
              <a:gd name="connsiteX1" fmla="*/ 2438400 w 2438400"/>
              <a:gd name="connsiteY1" fmla="*/ 0 h 5762211"/>
              <a:gd name="connsiteX2" fmla="*/ 2438400 w 2438400"/>
              <a:gd name="connsiteY2" fmla="*/ 5484006 h 5762211"/>
              <a:gd name="connsiteX3" fmla="*/ 2411663 w 2438400"/>
              <a:gd name="connsiteY3" fmla="*/ 5465487 h 5762211"/>
              <a:gd name="connsiteX4" fmla="*/ 2095501 w 2438400"/>
              <a:gd name="connsiteY4" fmla="*/ 5034938 h 5762211"/>
              <a:gd name="connsiteX5" fmla="*/ 2095500 w 2438400"/>
              <a:gd name="connsiteY5" fmla="*/ 5600411 h 5762211"/>
              <a:gd name="connsiteX6" fmla="*/ 1681162 w 2438400"/>
              <a:gd name="connsiteY6" fmla="*/ 5759518 h 5762211"/>
              <a:gd name="connsiteX7" fmla="*/ 1466850 w 2438400"/>
              <a:gd name="connsiteY7" fmla="*/ 5363648 h 5762211"/>
              <a:gd name="connsiteX8" fmla="*/ 1219200 w 2438400"/>
              <a:gd name="connsiteY8" fmla="*/ 5158276 h 5762211"/>
              <a:gd name="connsiteX9" fmla="*/ 1447800 w 2438400"/>
              <a:gd name="connsiteY9" fmla="*/ 4816154 h 5762211"/>
              <a:gd name="connsiteX10" fmla="*/ 1019175 w 2438400"/>
              <a:gd name="connsiteY10" fmla="*/ 5084410 h 5762211"/>
              <a:gd name="connsiteX11" fmla="*/ 923925 w 2438400"/>
              <a:gd name="connsiteY11" fmla="*/ 4568408 h 5762211"/>
              <a:gd name="connsiteX12" fmla="*/ 314324 w 2438400"/>
              <a:gd name="connsiteY12" fmla="*/ 5710142 h 5762211"/>
              <a:gd name="connsiteX13" fmla="*/ 404813 w 2438400"/>
              <a:gd name="connsiteY13" fmla="*/ 5317091 h 5762211"/>
              <a:gd name="connsiteX14" fmla="*/ 609600 w 2438400"/>
              <a:gd name="connsiteY14" fmla="*/ 4878358 h 5762211"/>
              <a:gd name="connsiteX15" fmla="*/ 285750 w 2438400"/>
              <a:gd name="connsiteY15" fmla="*/ 5248569 h 5762211"/>
              <a:gd name="connsiteX16" fmla="*/ 171450 w 2438400"/>
              <a:gd name="connsiteY16" fmla="*/ 4878358 h 5762211"/>
              <a:gd name="connsiteX17" fmla="*/ 18331 w 2438400"/>
              <a:gd name="connsiteY17" fmla="*/ 5005614 h 5762211"/>
              <a:gd name="connsiteX18" fmla="*/ 0 w 2438400"/>
              <a:gd name="connsiteY18" fmla="*/ 5016326 h 576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38400" h="5762211">
                <a:moveTo>
                  <a:pt x="0" y="0"/>
                </a:moveTo>
                <a:lnTo>
                  <a:pt x="2438400" y="0"/>
                </a:lnTo>
                <a:lnTo>
                  <a:pt x="2438400" y="5484006"/>
                </a:lnTo>
                <a:lnTo>
                  <a:pt x="2411663" y="5465487"/>
                </a:lnTo>
                <a:cubicBezTo>
                  <a:pt x="2275573" y="5341161"/>
                  <a:pt x="2155776" y="4980558"/>
                  <a:pt x="2095501" y="5034938"/>
                </a:cubicBezTo>
                <a:cubicBezTo>
                  <a:pt x="1988345" y="5131613"/>
                  <a:pt x="2114550" y="5605595"/>
                  <a:pt x="2095500" y="5600411"/>
                </a:cubicBezTo>
                <a:cubicBezTo>
                  <a:pt x="1713878" y="5388503"/>
                  <a:pt x="1785937" y="5798978"/>
                  <a:pt x="1681162" y="5759518"/>
                </a:cubicBezTo>
                <a:cubicBezTo>
                  <a:pt x="1576387" y="5720057"/>
                  <a:pt x="1491457" y="4935219"/>
                  <a:pt x="1466850" y="5363648"/>
                </a:cubicBezTo>
                <a:cubicBezTo>
                  <a:pt x="1460064" y="5481804"/>
                  <a:pt x="1008062" y="5492413"/>
                  <a:pt x="1219200" y="5158276"/>
                </a:cubicBezTo>
                <a:cubicBezTo>
                  <a:pt x="1270464" y="5077148"/>
                  <a:pt x="1481137" y="4828465"/>
                  <a:pt x="1447800" y="4816154"/>
                </a:cubicBezTo>
                <a:cubicBezTo>
                  <a:pt x="1414463" y="4803843"/>
                  <a:pt x="1106488" y="5125701"/>
                  <a:pt x="1019175" y="5084410"/>
                </a:cubicBezTo>
                <a:cubicBezTo>
                  <a:pt x="931863" y="5043118"/>
                  <a:pt x="1041400" y="4464119"/>
                  <a:pt x="923925" y="4568408"/>
                </a:cubicBezTo>
                <a:cubicBezTo>
                  <a:pt x="806450" y="4672696"/>
                  <a:pt x="333374" y="5715326"/>
                  <a:pt x="314324" y="5710142"/>
                </a:cubicBezTo>
                <a:cubicBezTo>
                  <a:pt x="192086" y="5814075"/>
                  <a:pt x="355600" y="5455722"/>
                  <a:pt x="404813" y="5317091"/>
                </a:cubicBezTo>
                <a:cubicBezTo>
                  <a:pt x="454026" y="5178460"/>
                  <a:pt x="629444" y="4889779"/>
                  <a:pt x="609600" y="4878358"/>
                </a:cubicBezTo>
                <a:cubicBezTo>
                  <a:pt x="589756" y="4866938"/>
                  <a:pt x="304800" y="5253752"/>
                  <a:pt x="285750" y="5248569"/>
                </a:cubicBezTo>
                <a:cubicBezTo>
                  <a:pt x="-269875" y="5910977"/>
                  <a:pt x="428232" y="4631505"/>
                  <a:pt x="171450" y="4878358"/>
                </a:cubicBezTo>
                <a:cubicBezTo>
                  <a:pt x="110152" y="4937286"/>
                  <a:pt x="59718" y="4978550"/>
                  <a:pt x="18331" y="5005614"/>
                </a:cubicBezTo>
                <a:lnTo>
                  <a:pt x="0" y="50163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fr-CA"/>
              <a:t>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7315200" y="0"/>
            <a:ext cx="1828800" cy="5779608"/>
          </a:xfrm>
          <a:custGeom>
            <a:avLst/>
            <a:gdLst>
              <a:gd name="connsiteX0" fmla="*/ 0 w 2438400"/>
              <a:gd name="connsiteY0" fmla="*/ 0 h 5779608"/>
              <a:gd name="connsiteX1" fmla="*/ 2438400 w 2438400"/>
              <a:gd name="connsiteY1" fmla="*/ 0 h 5779608"/>
              <a:gd name="connsiteX2" fmla="*/ 2438400 w 2438400"/>
              <a:gd name="connsiteY2" fmla="*/ 5547606 h 5779608"/>
              <a:gd name="connsiteX3" fmla="*/ 2423833 w 2438400"/>
              <a:gd name="connsiteY3" fmla="*/ 5534207 h 5779608"/>
              <a:gd name="connsiteX4" fmla="*/ 2257425 w 2438400"/>
              <a:gd name="connsiteY4" fmla="*/ 5370548 h 5779608"/>
              <a:gd name="connsiteX5" fmla="*/ 2281238 w 2438400"/>
              <a:gd name="connsiteY5" fmla="*/ 5600702 h 5779608"/>
              <a:gd name="connsiteX6" fmla="*/ 1952625 w 2438400"/>
              <a:gd name="connsiteY6" fmla="*/ 5558813 h 5779608"/>
              <a:gd name="connsiteX7" fmla="*/ 1933575 w 2438400"/>
              <a:gd name="connsiteY7" fmla="*/ 5779150 h 5779608"/>
              <a:gd name="connsiteX8" fmla="*/ 1495425 w 2438400"/>
              <a:gd name="connsiteY8" fmla="*/ 5490874 h 5779608"/>
              <a:gd name="connsiteX9" fmla="*/ 1243012 w 2438400"/>
              <a:gd name="connsiteY9" fmla="*/ 5296292 h 5779608"/>
              <a:gd name="connsiteX10" fmla="*/ 1357313 w 2438400"/>
              <a:gd name="connsiteY10" fmla="*/ 5067109 h 5779608"/>
              <a:gd name="connsiteX11" fmla="*/ 1062037 w 2438400"/>
              <a:gd name="connsiteY11" fmla="*/ 5458605 h 5779608"/>
              <a:gd name="connsiteX12" fmla="*/ 847725 w 2438400"/>
              <a:gd name="connsiteY12" fmla="*/ 5319230 h 5779608"/>
              <a:gd name="connsiteX13" fmla="*/ 838200 w 2438400"/>
              <a:gd name="connsiteY13" fmla="*/ 5708782 h 5779608"/>
              <a:gd name="connsiteX14" fmla="*/ 595313 w 2438400"/>
              <a:gd name="connsiteY14" fmla="*/ 5593510 h 5779608"/>
              <a:gd name="connsiteX15" fmla="*/ 504825 w 2438400"/>
              <a:gd name="connsiteY15" fmla="*/ 5081980 h 5779608"/>
              <a:gd name="connsiteX16" fmla="*/ 357188 w 2438400"/>
              <a:gd name="connsiteY16" fmla="*/ 5496317 h 5779608"/>
              <a:gd name="connsiteX17" fmla="*/ 300037 w 2438400"/>
              <a:gd name="connsiteY17" fmla="*/ 5020359 h 5779608"/>
              <a:gd name="connsiteX18" fmla="*/ 19171 w 2438400"/>
              <a:gd name="connsiteY18" fmla="*/ 5497284 h 5779608"/>
              <a:gd name="connsiteX19" fmla="*/ 0 w 2438400"/>
              <a:gd name="connsiteY19" fmla="*/ 5484006 h 577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38400" h="5779608">
                <a:moveTo>
                  <a:pt x="0" y="0"/>
                </a:moveTo>
                <a:lnTo>
                  <a:pt x="2438400" y="0"/>
                </a:lnTo>
                <a:lnTo>
                  <a:pt x="2438400" y="5547606"/>
                </a:lnTo>
                <a:lnTo>
                  <a:pt x="2423833" y="5534207"/>
                </a:lnTo>
                <a:cubicBezTo>
                  <a:pt x="2354411" y="5464710"/>
                  <a:pt x="2284214" y="5371348"/>
                  <a:pt x="2257425" y="5370548"/>
                </a:cubicBezTo>
                <a:cubicBezTo>
                  <a:pt x="2214563" y="5369268"/>
                  <a:pt x="2355851" y="5576469"/>
                  <a:pt x="2281238" y="5600702"/>
                </a:cubicBezTo>
                <a:cubicBezTo>
                  <a:pt x="2206626" y="5624936"/>
                  <a:pt x="2010569" y="5529071"/>
                  <a:pt x="1952625" y="5558813"/>
                </a:cubicBezTo>
                <a:cubicBezTo>
                  <a:pt x="1894681" y="5588554"/>
                  <a:pt x="2009775" y="5790474"/>
                  <a:pt x="1933575" y="5779150"/>
                </a:cubicBezTo>
                <a:cubicBezTo>
                  <a:pt x="1857375" y="5767827"/>
                  <a:pt x="1419225" y="5639353"/>
                  <a:pt x="1495425" y="5490874"/>
                </a:cubicBezTo>
                <a:cubicBezTo>
                  <a:pt x="1789127" y="4838069"/>
                  <a:pt x="1266031" y="5366920"/>
                  <a:pt x="1243012" y="5296292"/>
                </a:cubicBezTo>
                <a:cubicBezTo>
                  <a:pt x="1219993" y="5225664"/>
                  <a:pt x="1387476" y="5040057"/>
                  <a:pt x="1357313" y="5067109"/>
                </a:cubicBezTo>
                <a:cubicBezTo>
                  <a:pt x="1327151" y="5094161"/>
                  <a:pt x="1168113" y="5244307"/>
                  <a:pt x="1062037" y="5458605"/>
                </a:cubicBezTo>
                <a:cubicBezTo>
                  <a:pt x="957263" y="5620109"/>
                  <a:pt x="885031" y="5277534"/>
                  <a:pt x="847725" y="5319230"/>
                </a:cubicBezTo>
                <a:cubicBezTo>
                  <a:pt x="810419" y="5360926"/>
                  <a:pt x="858075" y="5706078"/>
                  <a:pt x="838200" y="5708782"/>
                </a:cubicBezTo>
                <a:cubicBezTo>
                  <a:pt x="772644" y="5816380"/>
                  <a:pt x="650575" y="5430256"/>
                  <a:pt x="595313" y="5593510"/>
                </a:cubicBezTo>
                <a:cubicBezTo>
                  <a:pt x="408472" y="6145473"/>
                  <a:pt x="544513" y="5098179"/>
                  <a:pt x="504825" y="5081980"/>
                </a:cubicBezTo>
                <a:cubicBezTo>
                  <a:pt x="465138" y="5065782"/>
                  <a:pt x="391319" y="5506587"/>
                  <a:pt x="357188" y="5496317"/>
                </a:cubicBezTo>
                <a:cubicBezTo>
                  <a:pt x="323057" y="5486047"/>
                  <a:pt x="325646" y="4899742"/>
                  <a:pt x="300037" y="5020359"/>
                </a:cubicBezTo>
                <a:cubicBezTo>
                  <a:pt x="209847" y="5445151"/>
                  <a:pt x="111956" y="5539804"/>
                  <a:pt x="19171" y="5497284"/>
                </a:cubicBezTo>
                <a:lnTo>
                  <a:pt x="0" y="54840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fr-CA"/>
              <a:t>Picture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436018" cy="6858000"/>
          </a:xfrm>
          <a:custGeom>
            <a:avLst/>
            <a:gdLst>
              <a:gd name="connsiteX0" fmla="*/ 282387 w 8581358"/>
              <a:gd name="connsiteY0" fmla="*/ 1969004 h 6858000"/>
              <a:gd name="connsiteX1" fmla="*/ 655463 w 8581358"/>
              <a:gd name="connsiteY1" fmla="*/ 2957603 h 6858000"/>
              <a:gd name="connsiteX2" fmla="*/ 1323531 w 8581358"/>
              <a:gd name="connsiteY2" fmla="*/ 2130380 h 6858000"/>
              <a:gd name="connsiteX3" fmla="*/ 2 w 8581358"/>
              <a:gd name="connsiteY3" fmla="*/ 0 h 6858000"/>
              <a:gd name="connsiteX4" fmla="*/ 5988984 w 8581358"/>
              <a:gd name="connsiteY4" fmla="*/ 0 h 6858000"/>
              <a:gd name="connsiteX5" fmla="*/ 6576401 w 8581358"/>
              <a:gd name="connsiteY5" fmla="*/ 91049 h 6858000"/>
              <a:gd name="connsiteX6" fmla="*/ 1803830 w 8581358"/>
              <a:gd name="connsiteY6" fmla="*/ 6000608 h 6858000"/>
              <a:gd name="connsiteX7" fmla="*/ 1871102 w 8581358"/>
              <a:gd name="connsiteY7" fmla="*/ 6178870 h 6858000"/>
              <a:gd name="connsiteX8" fmla="*/ 6912401 w 8581358"/>
              <a:gd name="connsiteY8" fmla="*/ 1 h 6858000"/>
              <a:gd name="connsiteX9" fmla="*/ 8581358 w 8581358"/>
              <a:gd name="connsiteY9" fmla="*/ 1 h 6858000"/>
              <a:gd name="connsiteX10" fmla="*/ 2985962 w 8581358"/>
              <a:gd name="connsiteY10" fmla="*/ 6858000 h 6858000"/>
              <a:gd name="connsiteX11" fmla="*/ 740712 w 8581358"/>
              <a:gd name="connsiteY11" fmla="*/ 6858000 h 6858000"/>
              <a:gd name="connsiteX12" fmla="*/ 740711 w 8581358"/>
              <a:gd name="connsiteY12" fmla="*/ 6857999 h 6858000"/>
              <a:gd name="connsiteX13" fmla="*/ 2 w 8581358"/>
              <a:gd name="connsiteY13" fmla="*/ 6858000 h 6858000"/>
              <a:gd name="connsiteX14" fmla="*/ 1 w 8581358"/>
              <a:gd name="connsiteY14" fmla="*/ 6175976 h 6858000"/>
              <a:gd name="connsiteX15" fmla="*/ 329405 w 8581358"/>
              <a:gd name="connsiteY15" fmla="*/ 5768098 h 6858000"/>
              <a:gd name="connsiteX16" fmla="*/ 239755 w 8581358"/>
              <a:gd name="connsiteY16" fmla="*/ 5530540 h 6858000"/>
              <a:gd name="connsiteX17" fmla="*/ 1 w 8581358"/>
              <a:gd name="connsiteY17" fmla="*/ 5827412 h 6858000"/>
              <a:gd name="connsiteX18" fmla="*/ 1 w 8581358"/>
              <a:gd name="connsiteY18" fmla="*/ 3769219 h 6858000"/>
              <a:gd name="connsiteX19" fmla="*/ 3 w 8581358"/>
              <a:gd name="connsiteY19" fmla="*/ 3769218 h 6858000"/>
              <a:gd name="connsiteX20" fmla="*/ 2 w 8581358"/>
              <a:gd name="connsiteY20" fmla="*/ 1925234 h 6858000"/>
              <a:gd name="connsiteX21" fmla="*/ 0 w 8581358"/>
              <a:gd name="connsiteY21" fmla="*/ 1925234 h 6858000"/>
              <a:gd name="connsiteX22" fmla="*/ 0 w 8581358"/>
              <a:gd name="connsiteY22" fmla="*/ 612367 h 6858000"/>
              <a:gd name="connsiteX23" fmla="*/ 3743126 w 8581358"/>
              <a:gd name="connsiteY23" fmla="*/ 1192548 h 6858000"/>
              <a:gd name="connsiteX24" fmla="*/ 1184822 w 8581358"/>
              <a:gd name="connsiteY24" fmla="*/ 4360327 h 6858000"/>
              <a:gd name="connsiteX25" fmla="*/ 1274472 w 8581358"/>
              <a:gd name="connsiteY25" fmla="*/ 4597885 h 6858000"/>
              <a:gd name="connsiteX26" fmla="*/ 4156807 w 8581358"/>
              <a:gd name="connsiteY26" fmla="*/ 1028881 h 6858000"/>
              <a:gd name="connsiteX27" fmla="*/ 1 w 8581358"/>
              <a:gd name="connsiteY27" fmla="*/ 3845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81358" h="6858000">
                <a:moveTo>
                  <a:pt x="282387" y="1969004"/>
                </a:moveTo>
                <a:lnTo>
                  <a:pt x="655463" y="2957603"/>
                </a:lnTo>
                <a:lnTo>
                  <a:pt x="1323531" y="2130380"/>
                </a:lnTo>
                <a:close/>
                <a:moveTo>
                  <a:pt x="2" y="0"/>
                </a:moveTo>
                <a:lnTo>
                  <a:pt x="5988984" y="0"/>
                </a:lnTo>
                <a:lnTo>
                  <a:pt x="6576401" y="91049"/>
                </a:lnTo>
                <a:lnTo>
                  <a:pt x="1803830" y="6000608"/>
                </a:lnTo>
                <a:lnTo>
                  <a:pt x="1871102" y="6178870"/>
                </a:lnTo>
                <a:lnTo>
                  <a:pt x="6912401" y="1"/>
                </a:lnTo>
                <a:lnTo>
                  <a:pt x="8581358" y="1"/>
                </a:lnTo>
                <a:lnTo>
                  <a:pt x="2985962" y="6858000"/>
                </a:lnTo>
                <a:lnTo>
                  <a:pt x="740712" y="6858000"/>
                </a:lnTo>
                <a:lnTo>
                  <a:pt x="740711" y="6857999"/>
                </a:lnTo>
                <a:lnTo>
                  <a:pt x="2" y="6858000"/>
                </a:lnTo>
                <a:lnTo>
                  <a:pt x="1" y="6175976"/>
                </a:lnTo>
                <a:lnTo>
                  <a:pt x="329405" y="5768098"/>
                </a:lnTo>
                <a:lnTo>
                  <a:pt x="239755" y="5530540"/>
                </a:lnTo>
                <a:lnTo>
                  <a:pt x="1" y="5827412"/>
                </a:lnTo>
                <a:lnTo>
                  <a:pt x="1" y="3769219"/>
                </a:lnTo>
                <a:lnTo>
                  <a:pt x="3" y="3769218"/>
                </a:lnTo>
                <a:lnTo>
                  <a:pt x="2" y="1925234"/>
                </a:lnTo>
                <a:lnTo>
                  <a:pt x="0" y="1925234"/>
                </a:lnTo>
                <a:lnTo>
                  <a:pt x="0" y="612367"/>
                </a:lnTo>
                <a:lnTo>
                  <a:pt x="3743126" y="1192548"/>
                </a:lnTo>
                <a:lnTo>
                  <a:pt x="1184822" y="4360327"/>
                </a:lnTo>
                <a:lnTo>
                  <a:pt x="1274472" y="4597885"/>
                </a:lnTo>
                <a:lnTo>
                  <a:pt x="4156807" y="1028881"/>
                </a:lnTo>
                <a:lnTo>
                  <a:pt x="1" y="3845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301752" y="1092201"/>
            <a:ext cx="6804916" cy="5851744"/>
          </a:xfrm>
          <a:custGeom>
            <a:avLst/>
            <a:gdLst>
              <a:gd name="connsiteX0" fmla="*/ 2240587 w 7943915"/>
              <a:gd name="connsiteY0" fmla="*/ 0 h 5123401"/>
              <a:gd name="connsiteX1" fmla="*/ 7943915 w 7943915"/>
              <a:gd name="connsiteY1" fmla="*/ 2494203 h 5123401"/>
              <a:gd name="connsiteX2" fmla="*/ 0 w 7943915"/>
              <a:gd name="connsiteY2" fmla="*/ 5123401 h 512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3915" h="5123401">
                <a:moveTo>
                  <a:pt x="2240587" y="0"/>
                </a:moveTo>
                <a:lnTo>
                  <a:pt x="7943915" y="2494203"/>
                </a:lnTo>
                <a:lnTo>
                  <a:pt x="0" y="51234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486400" cy="6858000"/>
          </a:xfrm>
          <a:prstGeom prst="rtTriangle">
            <a:avLst/>
          </a:prstGeo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56734" y="0"/>
            <a:ext cx="4345525" cy="4043363"/>
          </a:xfrm>
          <a:custGeom>
            <a:avLst/>
            <a:gdLst>
              <a:gd name="connsiteX0" fmla="*/ 0 w 1814513"/>
              <a:gd name="connsiteY0" fmla="*/ 971550 h 971550"/>
              <a:gd name="connsiteX1" fmla="*/ 907257 w 1814513"/>
              <a:gd name="connsiteY1" fmla="*/ 0 h 971550"/>
              <a:gd name="connsiteX2" fmla="*/ 1814513 w 1814513"/>
              <a:gd name="connsiteY2" fmla="*/ 971550 h 971550"/>
              <a:gd name="connsiteX3" fmla="*/ 0 w 1814513"/>
              <a:gd name="connsiteY3" fmla="*/ 971550 h 971550"/>
              <a:gd name="connsiteX0-1" fmla="*/ 2178843 w 3993356"/>
              <a:gd name="connsiteY0-2" fmla="*/ 1743075 h 1743075"/>
              <a:gd name="connsiteX1-3" fmla="*/ 0 w 3993356"/>
              <a:gd name="connsiteY1-4" fmla="*/ 0 h 1743075"/>
              <a:gd name="connsiteX2-5" fmla="*/ 3993356 w 3993356"/>
              <a:gd name="connsiteY2-6" fmla="*/ 1743075 h 1743075"/>
              <a:gd name="connsiteX3-7" fmla="*/ 2178843 w 3993356"/>
              <a:gd name="connsiteY3-8" fmla="*/ 1743075 h 1743075"/>
              <a:gd name="connsiteX0-9" fmla="*/ 2178843 w 5336381"/>
              <a:gd name="connsiteY0-10" fmla="*/ 1743075 h 1743075"/>
              <a:gd name="connsiteX1-11" fmla="*/ 0 w 5336381"/>
              <a:gd name="connsiteY1-12" fmla="*/ 0 h 1743075"/>
              <a:gd name="connsiteX2-13" fmla="*/ 5336381 w 5336381"/>
              <a:gd name="connsiteY2-14" fmla="*/ 0 h 1743075"/>
              <a:gd name="connsiteX3-15" fmla="*/ 2178843 w 5336381"/>
              <a:gd name="connsiteY3-16" fmla="*/ 1743075 h 1743075"/>
              <a:gd name="connsiteX0-17" fmla="*/ 3679031 w 5336381"/>
              <a:gd name="connsiteY0-18" fmla="*/ 3514725 h 3514725"/>
              <a:gd name="connsiteX1-19" fmla="*/ 0 w 5336381"/>
              <a:gd name="connsiteY1-20" fmla="*/ 0 h 3514725"/>
              <a:gd name="connsiteX2-21" fmla="*/ 5336381 w 5336381"/>
              <a:gd name="connsiteY2-22" fmla="*/ 0 h 3514725"/>
              <a:gd name="connsiteX3-23" fmla="*/ 3679031 w 5336381"/>
              <a:gd name="connsiteY3-24" fmla="*/ 3514725 h 3514725"/>
              <a:gd name="connsiteX0-25" fmla="*/ 3679031 w 5336381"/>
              <a:gd name="connsiteY0-26" fmla="*/ 3471862 h 3471862"/>
              <a:gd name="connsiteX1-27" fmla="*/ 0 w 5336381"/>
              <a:gd name="connsiteY1-28" fmla="*/ 0 h 3471862"/>
              <a:gd name="connsiteX2-29" fmla="*/ 5336381 w 5336381"/>
              <a:gd name="connsiteY2-30" fmla="*/ 0 h 3471862"/>
              <a:gd name="connsiteX3-31" fmla="*/ 3679031 w 5336381"/>
              <a:gd name="connsiteY3-32" fmla="*/ 3471862 h 3471862"/>
              <a:gd name="connsiteX0-33" fmla="*/ 4093368 w 5336381"/>
              <a:gd name="connsiteY0-34" fmla="*/ 3043237 h 3043237"/>
              <a:gd name="connsiteX1-35" fmla="*/ 0 w 5336381"/>
              <a:gd name="connsiteY1-36" fmla="*/ 0 h 3043237"/>
              <a:gd name="connsiteX2-37" fmla="*/ 5336381 w 5336381"/>
              <a:gd name="connsiteY2-38" fmla="*/ 0 h 3043237"/>
              <a:gd name="connsiteX3-39" fmla="*/ 4093368 w 5336381"/>
              <a:gd name="connsiteY3-40" fmla="*/ 3043237 h 3043237"/>
              <a:gd name="connsiteX0-41" fmla="*/ 3764756 w 5336381"/>
              <a:gd name="connsiteY0-42" fmla="*/ 4057650 h 4057650"/>
              <a:gd name="connsiteX1-43" fmla="*/ 0 w 5336381"/>
              <a:gd name="connsiteY1-44" fmla="*/ 0 h 4057650"/>
              <a:gd name="connsiteX2-45" fmla="*/ 5336381 w 5336381"/>
              <a:gd name="connsiteY2-46" fmla="*/ 0 h 4057650"/>
              <a:gd name="connsiteX3-47" fmla="*/ 3764756 w 5336381"/>
              <a:gd name="connsiteY3-48" fmla="*/ 4057650 h 4057650"/>
              <a:gd name="connsiteX0-49" fmla="*/ 4279106 w 5850731"/>
              <a:gd name="connsiteY0-50" fmla="*/ 4057650 h 4057650"/>
              <a:gd name="connsiteX1-51" fmla="*/ 0 w 5850731"/>
              <a:gd name="connsiteY1-52" fmla="*/ 14288 h 4057650"/>
              <a:gd name="connsiteX2-53" fmla="*/ 5850731 w 5850731"/>
              <a:gd name="connsiteY2-54" fmla="*/ 0 h 4057650"/>
              <a:gd name="connsiteX3-55" fmla="*/ 4279106 w 5850731"/>
              <a:gd name="connsiteY3-56" fmla="*/ 4057650 h 4057650"/>
              <a:gd name="connsiteX0-57" fmla="*/ 4279106 w 5765006"/>
              <a:gd name="connsiteY0-58" fmla="*/ 4043362 h 4043362"/>
              <a:gd name="connsiteX1-59" fmla="*/ 0 w 5765006"/>
              <a:gd name="connsiteY1-60" fmla="*/ 0 h 4043362"/>
              <a:gd name="connsiteX2-61" fmla="*/ 5765006 w 5765006"/>
              <a:gd name="connsiteY2-62" fmla="*/ 0 h 4043362"/>
              <a:gd name="connsiteX3-63" fmla="*/ 4279106 w 5765006"/>
              <a:gd name="connsiteY3-64" fmla="*/ 4043362 h 4043362"/>
              <a:gd name="connsiteX0-65" fmla="*/ 4308134 w 5794034"/>
              <a:gd name="connsiteY0-66" fmla="*/ 4043362 h 4043362"/>
              <a:gd name="connsiteX1-67" fmla="*/ 0 w 5794034"/>
              <a:gd name="connsiteY1-68" fmla="*/ 0 h 4043362"/>
              <a:gd name="connsiteX2-69" fmla="*/ 5794034 w 5794034"/>
              <a:gd name="connsiteY2-70" fmla="*/ 0 h 4043362"/>
              <a:gd name="connsiteX3-71" fmla="*/ 4308134 w 5794034"/>
              <a:gd name="connsiteY3-72" fmla="*/ 4043362 h 40433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94034" h="4043362">
                <a:moveTo>
                  <a:pt x="4308134" y="4043362"/>
                </a:moveTo>
                <a:lnTo>
                  <a:pt x="0" y="0"/>
                </a:lnTo>
                <a:lnTo>
                  <a:pt x="5794034" y="0"/>
                </a:lnTo>
                <a:lnTo>
                  <a:pt x="4308134" y="4043362"/>
                </a:lnTo>
                <a:close/>
              </a:path>
            </a:pathLst>
          </a:custGeo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432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286375" cy="68580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3695701"/>
            <a:ext cx="2914650" cy="3162300"/>
          </a:xfrm>
          <a:custGeom>
            <a:avLst/>
            <a:gdLst>
              <a:gd name="connsiteX0" fmla="*/ 0 w 3886200"/>
              <a:gd name="connsiteY0" fmla="*/ 0 h 3162300"/>
              <a:gd name="connsiteX1" fmla="*/ 12700 w 3886200"/>
              <a:gd name="connsiteY1" fmla="*/ 0 h 3162300"/>
              <a:gd name="connsiteX2" fmla="*/ 3886200 w 3886200"/>
              <a:gd name="connsiteY2" fmla="*/ 443839 h 3162300"/>
              <a:gd name="connsiteX3" fmla="*/ 3886200 w 3886200"/>
              <a:gd name="connsiteY3" fmla="*/ 3162300 h 3162300"/>
              <a:gd name="connsiteX4" fmla="*/ 0 w 3886200"/>
              <a:gd name="connsiteY4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62300">
                <a:moveTo>
                  <a:pt x="0" y="0"/>
                </a:moveTo>
                <a:lnTo>
                  <a:pt x="12700" y="0"/>
                </a:lnTo>
                <a:lnTo>
                  <a:pt x="3886200" y="443839"/>
                </a:lnTo>
                <a:lnTo>
                  <a:pt x="3886200" y="3162300"/>
                </a:lnTo>
                <a:lnTo>
                  <a:pt x="0" y="3162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124200" y="4170098"/>
            <a:ext cx="2914650" cy="2687903"/>
          </a:xfrm>
          <a:custGeom>
            <a:avLst/>
            <a:gdLst>
              <a:gd name="connsiteX0" fmla="*/ 3886200 w 3886200"/>
              <a:gd name="connsiteY0" fmla="*/ 0 h 2687902"/>
              <a:gd name="connsiteX1" fmla="*/ 3886200 w 3886200"/>
              <a:gd name="connsiteY1" fmla="*/ 2687902 h 2687902"/>
              <a:gd name="connsiteX2" fmla="*/ 0 w 3886200"/>
              <a:gd name="connsiteY2" fmla="*/ 2687902 h 2687902"/>
              <a:gd name="connsiteX3" fmla="*/ 0 w 3886200"/>
              <a:gd name="connsiteY3" fmla="*/ 2911 h 2687902"/>
              <a:gd name="connsiteX4" fmla="*/ 1930400 w 3886200"/>
              <a:gd name="connsiteY4" fmla="*/ 224102 h 268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2687902">
                <a:moveTo>
                  <a:pt x="3886200" y="0"/>
                </a:moveTo>
                <a:lnTo>
                  <a:pt x="3886200" y="2687902"/>
                </a:lnTo>
                <a:lnTo>
                  <a:pt x="0" y="2687902"/>
                </a:lnTo>
                <a:lnTo>
                  <a:pt x="0" y="2911"/>
                </a:lnTo>
                <a:lnTo>
                  <a:pt x="1930400" y="224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229350" y="3695701"/>
            <a:ext cx="2914650" cy="3162300"/>
          </a:xfrm>
          <a:custGeom>
            <a:avLst/>
            <a:gdLst>
              <a:gd name="connsiteX0" fmla="*/ 3886200 w 3886200"/>
              <a:gd name="connsiteY0" fmla="*/ 0 h 3162300"/>
              <a:gd name="connsiteX1" fmla="*/ 3886200 w 3886200"/>
              <a:gd name="connsiteY1" fmla="*/ 3162300 h 3162300"/>
              <a:gd name="connsiteX2" fmla="*/ 0 w 3886200"/>
              <a:gd name="connsiteY2" fmla="*/ 3162300 h 3162300"/>
              <a:gd name="connsiteX3" fmla="*/ 0 w 3886200"/>
              <a:gd name="connsiteY3" fmla="*/ 445294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162300">
                <a:moveTo>
                  <a:pt x="3886200" y="0"/>
                </a:moveTo>
                <a:lnTo>
                  <a:pt x="3886200" y="3162300"/>
                </a:lnTo>
                <a:lnTo>
                  <a:pt x="0" y="3162300"/>
                </a:lnTo>
                <a:lnTo>
                  <a:pt x="0" y="445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342086" y="2"/>
            <a:ext cx="5801915" cy="3410857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3410859"/>
            <a:ext cx="3342085" cy="3447143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342086" y="2"/>
            <a:ext cx="5801915" cy="3410857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342085" cy="68580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85751" y="6000751"/>
            <a:ext cx="3714749" cy="1588"/>
          </a:xfrm>
          <a:prstGeom prst="line">
            <a:avLst/>
          </a:prstGeom>
          <a:ln w="3175">
            <a:solidFill>
              <a:srgbClr val="019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1501" y="496891"/>
            <a:ext cx="7168371" cy="574868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15317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珠海港：国家综合运输体系的重要枢纽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00063" y="1498601"/>
            <a:ext cx="8001000" cy="1588"/>
          </a:xfrm>
          <a:prstGeom prst="line">
            <a:avLst/>
          </a:prstGeom>
          <a:ln w="3175">
            <a:solidFill>
              <a:srgbClr val="019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072066" y="6000751"/>
            <a:ext cx="3500437" cy="1588"/>
          </a:xfrm>
          <a:prstGeom prst="line">
            <a:avLst/>
          </a:prstGeom>
          <a:ln w="3175">
            <a:solidFill>
              <a:srgbClr val="019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E:\常用\照片\02-集团logo\珠海港集团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2" y="5643568"/>
            <a:ext cx="1000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7625" y="6111881"/>
            <a:ext cx="1254892" cy="220925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rgbClr val="153170"/>
                </a:solidFill>
                <a:latin typeface="Arial" panose="020B0604020202020204" pitchFamily="34" charset="0"/>
              </a:rPr>
              <a:t>www.zhport.com.cn</a:t>
            </a:r>
            <a:endParaRPr lang="zh-CN" altLang="en-US" sz="900" dirty="0">
              <a:solidFill>
                <a:srgbClr val="15317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6441" y="6286500"/>
            <a:ext cx="3111501" cy="359424"/>
          </a:xfrm>
          <a:prstGeom prst="rect">
            <a:avLst/>
          </a:prstGeom>
          <a:noFill/>
        </p:spPr>
        <p:txBody>
          <a:bodyPr lIns="81628" tIns="40814" rIns="81628" bIns="40814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153170"/>
                </a:solidFill>
                <a:latin typeface="Arial" panose="020B0604020202020204" pitchFamily="34" charset="0"/>
              </a:rPr>
              <a:t>珠海港控股集团有限公司</a:t>
            </a:r>
          </a:p>
        </p:txBody>
      </p:sp>
      <p:pic>
        <p:nvPicPr>
          <p:cNvPr id="9" name="Picture 2" descr="C:\Users\Administrator\Desktop\搜狗截图_2012-11-27_09-33-3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4" y="1931443"/>
            <a:ext cx="5643601" cy="3569263"/>
          </a:xfrm>
          <a:prstGeom prst="roundRect">
            <a:avLst>
              <a:gd name="adj" fmla="val 8594"/>
            </a:avLst>
          </a:prstGeom>
          <a:blipFill>
            <a:blip r:embed="rId4" cstate="email"/>
            <a:stretch>
              <a:fillRect/>
            </a:stretch>
          </a:blipFill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048000" cy="5222875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047999" y="1"/>
            <a:ext cx="3048000" cy="5222875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5998" y="1"/>
            <a:ext cx="3048000" cy="5222875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75366" y="2018343"/>
            <a:ext cx="1816795" cy="2349381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567525" y="2018343"/>
            <a:ext cx="1816795" cy="2349381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59684" y="2018343"/>
            <a:ext cx="1816795" cy="2349381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951843" y="2018343"/>
            <a:ext cx="1816795" cy="2349381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1487" y="673100"/>
            <a:ext cx="3157538" cy="3752851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719513" y="673100"/>
            <a:ext cx="1700213" cy="3752851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1487" y="4559301"/>
            <a:ext cx="4948238" cy="16383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10212" y="2444749"/>
            <a:ext cx="3157538" cy="3752851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10212" y="673101"/>
            <a:ext cx="3157538" cy="16383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1487" y="673101"/>
            <a:ext cx="3157538" cy="55245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719513" y="673101"/>
            <a:ext cx="1700213" cy="28321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719512" y="3627120"/>
            <a:ext cx="4948238" cy="257048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10212" y="673101"/>
            <a:ext cx="3157538" cy="28321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162298" y="100014"/>
            <a:ext cx="2133600" cy="3761868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386386" y="100014"/>
            <a:ext cx="3671887" cy="2681287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386386" y="2881314"/>
            <a:ext cx="1801745" cy="1953335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63141" y="2881313"/>
            <a:ext cx="1795132" cy="3862387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2298" y="3982593"/>
            <a:ext cx="2133600" cy="2761108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386386" y="4932255"/>
            <a:ext cx="1801745" cy="1811444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484834" cy="68580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84834" y="2"/>
            <a:ext cx="2484834" cy="2346385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84834" y="4511617"/>
            <a:ext cx="2484834" cy="2346385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57538" cy="68580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472114" y="1"/>
            <a:ext cx="3671887" cy="27813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248026" y="4003289"/>
            <a:ext cx="2133600" cy="2854712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557589" y="642938"/>
            <a:ext cx="1950243" cy="2786063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557248" y="3429001"/>
            <a:ext cx="1950243" cy="2786063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508174" y="642259"/>
            <a:ext cx="3135085" cy="5573485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26749" y="0"/>
            <a:ext cx="2521403" cy="68580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248151" y="0"/>
            <a:ext cx="1743075" cy="68580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1"/>
          </p:nvPr>
        </p:nvSpPr>
        <p:spPr>
          <a:xfrm>
            <a:off x="3" y="2"/>
            <a:ext cx="9013384" cy="6848836"/>
          </a:xfrm>
          <a:custGeom>
            <a:avLst/>
            <a:gdLst>
              <a:gd name="connsiteX0" fmla="*/ 0 w 12017845"/>
              <a:gd name="connsiteY0" fmla="*/ 0 h 6848836"/>
              <a:gd name="connsiteX1" fmla="*/ 155314 w 12017845"/>
              <a:gd name="connsiteY1" fmla="*/ 0 h 6848836"/>
              <a:gd name="connsiteX2" fmla="*/ 12017845 w 12017845"/>
              <a:gd name="connsiteY2" fmla="*/ 6848836 h 6848836"/>
              <a:gd name="connsiteX3" fmla="*/ 7489388 w 12017845"/>
              <a:gd name="connsiteY3" fmla="*/ 6848836 h 6848836"/>
              <a:gd name="connsiteX4" fmla="*/ 0 w 12017845"/>
              <a:gd name="connsiteY4" fmla="*/ 2524837 h 684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45" h="6848836">
                <a:moveTo>
                  <a:pt x="0" y="0"/>
                </a:moveTo>
                <a:lnTo>
                  <a:pt x="155314" y="0"/>
                </a:lnTo>
                <a:lnTo>
                  <a:pt x="12017845" y="6848836"/>
                </a:lnTo>
                <a:lnTo>
                  <a:pt x="7489388" y="6848836"/>
                </a:lnTo>
                <a:lnTo>
                  <a:pt x="0" y="25248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118712" y="0"/>
            <a:ext cx="9036175" cy="6858000"/>
          </a:xfrm>
          <a:custGeom>
            <a:avLst/>
            <a:gdLst>
              <a:gd name="connsiteX0" fmla="*/ 4528457 w 12048233"/>
              <a:gd name="connsiteY0" fmla="*/ 0 h 6858000"/>
              <a:gd name="connsiteX1" fmla="*/ 12048232 w 12048233"/>
              <a:gd name="connsiteY1" fmla="*/ 4341544 h 6858000"/>
              <a:gd name="connsiteX2" fmla="*/ 12048233 w 12048233"/>
              <a:gd name="connsiteY2" fmla="*/ 6858000 h 6858000"/>
              <a:gd name="connsiteX3" fmla="*/ 11878406 w 12048233"/>
              <a:gd name="connsiteY3" fmla="*/ 6858000 h 6858000"/>
              <a:gd name="connsiteX4" fmla="*/ 0 w 12048233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8233" h="6858000">
                <a:moveTo>
                  <a:pt x="4528457" y="0"/>
                </a:moveTo>
                <a:lnTo>
                  <a:pt x="12048232" y="4341544"/>
                </a:lnTo>
                <a:lnTo>
                  <a:pt x="12048233" y="6858000"/>
                </a:lnTo>
                <a:lnTo>
                  <a:pt x="11878406" y="6858000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571501" y="6427793"/>
            <a:ext cx="8001000" cy="1587"/>
          </a:xfrm>
          <a:prstGeom prst="line">
            <a:avLst/>
          </a:prstGeom>
          <a:ln w="3175">
            <a:solidFill>
              <a:srgbClr val="005D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511608" y="526202"/>
            <a:ext cx="1950243" cy="2786063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230568" y="4193300"/>
            <a:ext cx="2483101" cy="2149133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578584" y="526204"/>
            <a:ext cx="3135085" cy="3511453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43528" y="2614618"/>
            <a:ext cx="2450305" cy="4214812"/>
          </a:xfrm>
        </p:spPr>
        <p:txBody>
          <a:bodyPr/>
          <a:lstStyle>
            <a:lvl1pPr>
              <a:defRPr lang="fr-CA"/>
            </a:lvl1pPr>
          </a:lstStyle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142" indent="0" algn="ctr">
              <a:buNone/>
              <a:defRPr sz="1800"/>
            </a:lvl2pPr>
            <a:lvl3pPr marL="816285" indent="0" algn="ctr">
              <a:buNone/>
              <a:defRPr sz="1600"/>
            </a:lvl3pPr>
            <a:lvl4pPr marL="1224427" indent="0" algn="ctr">
              <a:buNone/>
              <a:defRPr sz="1400"/>
            </a:lvl4pPr>
            <a:lvl5pPr marL="1632570" indent="0" algn="ctr">
              <a:buNone/>
              <a:defRPr sz="1400"/>
            </a:lvl5pPr>
            <a:lvl6pPr marL="2040712" indent="0" algn="ctr">
              <a:buNone/>
              <a:defRPr sz="1400"/>
            </a:lvl6pPr>
            <a:lvl7pPr marL="2448855" indent="0" algn="ctr">
              <a:buNone/>
              <a:defRPr sz="1400"/>
            </a:lvl7pPr>
            <a:lvl8pPr marL="2856997" indent="0" algn="ctr">
              <a:buNone/>
              <a:defRPr sz="1400"/>
            </a:lvl8pPr>
            <a:lvl9pPr marL="3265140" indent="0" algn="ctr">
              <a:buNone/>
              <a:defRPr sz="14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3B2D-C91F-4670-A55D-652204183956}" type="datetimeFigureOut">
              <a:rPr lang="zh-CN" altLang="en-US" smtClean="0"/>
              <a:pPr/>
              <a:t>2018-10-17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6762-9BD1-4D7C-87F4-7695CB837F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3B2D-C91F-4670-A55D-652204183956}" type="datetimeFigureOut">
              <a:rPr lang="zh-CN" altLang="en-US" smtClean="0"/>
              <a:pPr/>
              <a:t>2018-10-17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6762-9BD1-4D7C-87F4-7695CB837F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3695701"/>
            <a:ext cx="2914650" cy="3162300"/>
          </a:xfrm>
          <a:custGeom>
            <a:avLst/>
            <a:gdLst>
              <a:gd name="connsiteX0" fmla="*/ 0 w 3886200"/>
              <a:gd name="connsiteY0" fmla="*/ 0 h 3162300"/>
              <a:gd name="connsiteX1" fmla="*/ 12700 w 3886200"/>
              <a:gd name="connsiteY1" fmla="*/ 0 h 3162300"/>
              <a:gd name="connsiteX2" fmla="*/ 3886200 w 3886200"/>
              <a:gd name="connsiteY2" fmla="*/ 443839 h 3162300"/>
              <a:gd name="connsiteX3" fmla="*/ 3886200 w 3886200"/>
              <a:gd name="connsiteY3" fmla="*/ 3162300 h 3162300"/>
              <a:gd name="connsiteX4" fmla="*/ 0 w 3886200"/>
              <a:gd name="connsiteY4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62300">
                <a:moveTo>
                  <a:pt x="0" y="0"/>
                </a:moveTo>
                <a:lnTo>
                  <a:pt x="12700" y="0"/>
                </a:lnTo>
                <a:lnTo>
                  <a:pt x="3886200" y="443839"/>
                </a:lnTo>
                <a:lnTo>
                  <a:pt x="3886200" y="3162300"/>
                </a:lnTo>
                <a:lnTo>
                  <a:pt x="0" y="3162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124200" y="4170098"/>
            <a:ext cx="2914650" cy="2687903"/>
          </a:xfrm>
          <a:custGeom>
            <a:avLst/>
            <a:gdLst>
              <a:gd name="connsiteX0" fmla="*/ 3886200 w 3886200"/>
              <a:gd name="connsiteY0" fmla="*/ 0 h 2687902"/>
              <a:gd name="connsiteX1" fmla="*/ 3886200 w 3886200"/>
              <a:gd name="connsiteY1" fmla="*/ 2687902 h 2687902"/>
              <a:gd name="connsiteX2" fmla="*/ 0 w 3886200"/>
              <a:gd name="connsiteY2" fmla="*/ 2687902 h 2687902"/>
              <a:gd name="connsiteX3" fmla="*/ 0 w 3886200"/>
              <a:gd name="connsiteY3" fmla="*/ 2911 h 2687902"/>
              <a:gd name="connsiteX4" fmla="*/ 1930400 w 3886200"/>
              <a:gd name="connsiteY4" fmla="*/ 224102 h 268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2687902">
                <a:moveTo>
                  <a:pt x="3886200" y="0"/>
                </a:moveTo>
                <a:lnTo>
                  <a:pt x="3886200" y="2687902"/>
                </a:lnTo>
                <a:lnTo>
                  <a:pt x="0" y="2687902"/>
                </a:lnTo>
                <a:lnTo>
                  <a:pt x="0" y="2911"/>
                </a:lnTo>
                <a:lnTo>
                  <a:pt x="1930400" y="224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229350" y="3695701"/>
            <a:ext cx="2914650" cy="3162300"/>
          </a:xfrm>
          <a:custGeom>
            <a:avLst/>
            <a:gdLst>
              <a:gd name="connsiteX0" fmla="*/ 3886200 w 3886200"/>
              <a:gd name="connsiteY0" fmla="*/ 0 h 3162300"/>
              <a:gd name="connsiteX1" fmla="*/ 3886200 w 3886200"/>
              <a:gd name="connsiteY1" fmla="*/ 3162300 h 3162300"/>
              <a:gd name="connsiteX2" fmla="*/ 0 w 3886200"/>
              <a:gd name="connsiteY2" fmla="*/ 3162300 h 3162300"/>
              <a:gd name="connsiteX3" fmla="*/ 0 w 3886200"/>
              <a:gd name="connsiteY3" fmla="*/ 445294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162300">
                <a:moveTo>
                  <a:pt x="3886200" y="0"/>
                </a:moveTo>
                <a:lnTo>
                  <a:pt x="3886200" y="3162300"/>
                </a:lnTo>
                <a:lnTo>
                  <a:pt x="0" y="3162300"/>
                </a:lnTo>
                <a:lnTo>
                  <a:pt x="0" y="445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 smtClean="0"/>
              <a:t>单击图标添加图片</a:t>
            </a:r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3B2D-C91F-4670-A55D-652204183956}" type="datetimeFigureOut">
              <a:rPr lang="zh-CN" altLang="en-US" smtClean="0"/>
              <a:pPr/>
              <a:t>2018-10-17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6762-9BD1-4D7C-87F4-7695CB837F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43500" cy="6858000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id-ID"/>
          </a:p>
        </p:txBody>
      </p:sp>
    </p:spTree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497456" y="1930400"/>
            <a:ext cx="3090862" cy="3062288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318828" y="101601"/>
            <a:ext cx="3090862" cy="2525487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id-ID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318828" y="4187371"/>
            <a:ext cx="3090862" cy="2525487"/>
          </a:xfrm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id-ID"/>
          </a:p>
        </p:txBody>
      </p:sp>
    </p:spTree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825624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3B2D-C91F-4670-A55D-652204183956}" type="datetimeFigureOut">
              <a:rPr lang="zh-CN" altLang="en-US" smtClean="0"/>
              <a:pPr/>
              <a:t>2018-10-17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6762-9BD1-4D7C-87F4-7695CB837F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000251"/>
            <a:ext cx="5486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 2"/>
          <p:cNvSpPr/>
          <p:nvPr/>
        </p:nvSpPr>
        <p:spPr>
          <a:xfrm>
            <a:off x="5886451" y="4037017"/>
            <a:ext cx="142875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172202" y="4894268"/>
            <a:ext cx="71439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814640" y="3394075"/>
            <a:ext cx="71437" cy="71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386267" y="4108450"/>
            <a:ext cx="71437" cy="71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529015" y="4608518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886327" y="3251201"/>
            <a:ext cx="71439" cy="71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743577" y="3322643"/>
            <a:ext cx="71439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3587751" y="4110043"/>
            <a:ext cx="2366962" cy="536575"/>
          </a:xfrm>
          <a:custGeom>
            <a:avLst/>
            <a:gdLst>
              <a:gd name="connsiteX0" fmla="*/ 2366682 w 2366682"/>
              <a:gd name="connsiteY0" fmla="*/ 0 h 537882"/>
              <a:gd name="connsiteX1" fmla="*/ 1425388 w 2366682"/>
              <a:gd name="connsiteY1" fmla="*/ 403412 h 537882"/>
              <a:gd name="connsiteX2" fmla="*/ 0 w 2366682"/>
              <a:gd name="connsiteY2" fmla="*/ 537882 h 5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6682" h="537882">
                <a:moveTo>
                  <a:pt x="2366682" y="0"/>
                </a:moveTo>
                <a:cubicBezTo>
                  <a:pt x="2093258" y="156882"/>
                  <a:pt x="1819835" y="313765"/>
                  <a:pt x="1425388" y="403412"/>
                </a:cubicBezTo>
                <a:cubicBezTo>
                  <a:pt x="1030941" y="493059"/>
                  <a:pt x="515470" y="515470"/>
                  <a:pt x="0" y="53788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2835277" y="3409951"/>
            <a:ext cx="3132138" cy="700088"/>
          </a:xfrm>
          <a:custGeom>
            <a:avLst/>
            <a:gdLst>
              <a:gd name="connsiteX0" fmla="*/ 3133164 w 3133164"/>
              <a:gd name="connsiteY0" fmla="*/ 699247 h 699247"/>
              <a:gd name="connsiteX1" fmla="*/ 1559858 w 3133164"/>
              <a:gd name="connsiteY1" fmla="*/ 228600 h 699247"/>
              <a:gd name="connsiteX2" fmla="*/ 0 w 3133164"/>
              <a:gd name="connsiteY2" fmla="*/ 0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3164" h="699247">
                <a:moveTo>
                  <a:pt x="3133164" y="699247"/>
                </a:moveTo>
                <a:cubicBezTo>
                  <a:pt x="2607608" y="522194"/>
                  <a:pt x="2082052" y="345141"/>
                  <a:pt x="1559858" y="228600"/>
                </a:cubicBezTo>
                <a:cubicBezTo>
                  <a:pt x="1037664" y="112059"/>
                  <a:pt x="518832" y="56029"/>
                  <a:pt x="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4919666" y="3275018"/>
            <a:ext cx="1047749" cy="835025"/>
          </a:xfrm>
          <a:custGeom>
            <a:avLst/>
            <a:gdLst>
              <a:gd name="connsiteX0" fmla="*/ 1048870 w 1048870"/>
              <a:gd name="connsiteY0" fmla="*/ 833718 h 833718"/>
              <a:gd name="connsiteX1" fmla="*/ 605117 w 1048870"/>
              <a:gd name="connsiteY1" fmla="*/ 389965 h 833718"/>
              <a:gd name="connsiteX2" fmla="*/ 0 w 1048870"/>
              <a:gd name="connsiteY2" fmla="*/ 0 h 8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8870" h="833718">
                <a:moveTo>
                  <a:pt x="1048870" y="833718"/>
                </a:moveTo>
                <a:cubicBezTo>
                  <a:pt x="914399" y="681318"/>
                  <a:pt x="779929" y="528918"/>
                  <a:pt x="605117" y="389965"/>
                </a:cubicBezTo>
                <a:cubicBezTo>
                  <a:pt x="430305" y="251012"/>
                  <a:pt x="215152" y="125506"/>
                  <a:pt x="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5780093" y="3370265"/>
            <a:ext cx="174625" cy="712787"/>
          </a:xfrm>
          <a:custGeom>
            <a:avLst/>
            <a:gdLst>
              <a:gd name="connsiteX0" fmla="*/ 174812 w 174812"/>
              <a:gd name="connsiteY0" fmla="*/ 712694 h 712694"/>
              <a:gd name="connsiteX1" fmla="*/ 121024 w 174812"/>
              <a:gd name="connsiteY1" fmla="*/ 336176 h 712694"/>
              <a:gd name="connsiteX2" fmla="*/ 0 w 174812"/>
              <a:gd name="connsiteY2" fmla="*/ 0 h 71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812" h="712694">
                <a:moveTo>
                  <a:pt x="174812" y="712694"/>
                </a:moveTo>
                <a:cubicBezTo>
                  <a:pt x="162485" y="583826"/>
                  <a:pt x="150159" y="454958"/>
                  <a:pt x="121024" y="336176"/>
                </a:cubicBezTo>
                <a:cubicBezTo>
                  <a:pt x="91889" y="217394"/>
                  <a:pt x="45944" y="108697"/>
                  <a:pt x="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421190" y="4110040"/>
            <a:ext cx="1519237" cy="71437"/>
          </a:xfrm>
          <a:custGeom>
            <a:avLst/>
            <a:gdLst>
              <a:gd name="connsiteX0" fmla="*/ 1519517 w 1519517"/>
              <a:gd name="connsiteY0" fmla="*/ 0 h 71717"/>
              <a:gd name="connsiteX1" fmla="*/ 618564 w 1519517"/>
              <a:gd name="connsiteY1" fmla="*/ 67235 h 71717"/>
              <a:gd name="connsiteX2" fmla="*/ 0 w 1519517"/>
              <a:gd name="connsiteY2" fmla="*/ 26894 h 7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9517" h="71717">
                <a:moveTo>
                  <a:pt x="1519517" y="0"/>
                </a:moveTo>
                <a:cubicBezTo>
                  <a:pt x="1195667" y="31376"/>
                  <a:pt x="871817" y="62753"/>
                  <a:pt x="618564" y="67235"/>
                </a:cubicBezTo>
                <a:cubicBezTo>
                  <a:pt x="365311" y="71717"/>
                  <a:pt x="182655" y="49305"/>
                  <a:pt x="0" y="2689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5967414" y="4110043"/>
            <a:ext cx="255587" cy="833437"/>
          </a:xfrm>
          <a:custGeom>
            <a:avLst/>
            <a:gdLst>
              <a:gd name="connsiteX0" fmla="*/ 0 w 255494"/>
              <a:gd name="connsiteY0" fmla="*/ 0 h 833718"/>
              <a:gd name="connsiteX1" fmla="*/ 174812 w 255494"/>
              <a:gd name="connsiteY1" fmla="*/ 349623 h 833718"/>
              <a:gd name="connsiteX2" fmla="*/ 255494 w 255494"/>
              <a:gd name="connsiteY2" fmla="*/ 833718 h 8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494" h="833718">
                <a:moveTo>
                  <a:pt x="0" y="0"/>
                </a:moveTo>
                <a:cubicBezTo>
                  <a:pt x="66115" y="105335"/>
                  <a:pt x="132230" y="210670"/>
                  <a:pt x="174812" y="349623"/>
                </a:cubicBezTo>
                <a:cubicBezTo>
                  <a:pt x="217394" y="488576"/>
                  <a:pt x="236444" y="661147"/>
                  <a:pt x="255494" y="833718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529269" y="3036893"/>
            <a:ext cx="446979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亚洲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4267" y="3046417"/>
            <a:ext cx="446979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欧洲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26141" y="4865691"/>
            <a:ext cx="588043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大洋洲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9892" y="4189417"/>
            <a:ext cx="446979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非洲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00329" y="3465517"/>
            <a:ext cx="588043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北美洲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4690" y="4651380"/>
            <a:ext cx="588043" cy="251702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南美洲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500065" y="6143626"/>
            <a:ext cx="3714749" cy="1588"/>
          </a:xfrm>
          <a:prstGeom prst="line">
            <a:avLst/>
          </a:prstGeom>
          <a:ln w="3175">
            <a:solidFill>
              <a:srgbClr val="019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1501" y="496891"/>
            <a:ext cx="7168371" cy="574868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15317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珠海港：国家综合运输体系的重要枢纽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500063" y="1498601"/>
            <a:ext cx="8001000" cy="1588"/>
          </a:xfrm>
          <a:prstGeom prst="line">
            <a:avLst/>
          </a:prstGeom>
          <a:ln w="3175">
            <a:solidFill>
              <a:srgbClr val="019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E:\常用\照片\02-集团logo\珠海港集团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5" y="5929318"/>
            <a:ext cx="714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25"/>
          <p:cNvCxnSpPr/>
          <p:nvPr/>
        </p:nvCxnSpPr>
        <p:spPr>
          <a:xfrm>
            <a:off x="4929190" y="6143626"/>
            <a:ext cx="3500437" cy="1588"/>
          </a:xfrm>
          <a:prstGeom prst="line">
            <a:avLst/>
          </a:prstGeom>
          <a:ln w="3175">
            <a:solidFill>
              <a:srgbClr val="019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72190" y="3929065"/>
            <a:ext cx="862157" cy="359424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珠海港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1" y="6453189"/>
            <a:ext cx="2133600" cy="404812"/>
          </a:xfrm>
          <a:prstGeom prst="rect">
            <a:avLst/>
          </a:prstGeom>
          <a:ln>
            <a:miter lim="800000"/>
          </a:ln>
        </p:spPr>
        <p:txBody>
          <a:bodyPr vert="horz" wrap="square" lIns="81628" tIns="40814" rIns="81628" bIns="40814" numCol="1" anchor="t" anchorCtr="0" compatLnSpc="1"/>
          <a:lstStyle>
            <a:lvl1pPr algn="r">
              <a:defRPr sz="1100" b="0" i="1"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Page </a:t>
            </a:r>
            <a:fld id="{7A34279C-55F3-4D78-839B-B088CAE6C6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57178" y="762006"/>
            <a:ext cx="8639175" cy="25541"/>
          </a:xfrm>
          <a:prstGeom prst="line">
            <a:avLst/>
          </a:prstGeom>
          <a:ln w="28575">
            <a:solidFill>
              <a:srgbClr val="005DA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E:\qzt工作文件\部门工作\港口介绍\集团介绍、文稿等\集团LOGO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2" y="209555"/>
            <a:ext cx="141327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1" y="6453189"/>
            <a:ext cx="2133600" cy="404812"/>
          </a:xfrm>
          <a:prstGeom prst="rect">
            <a:avLst/>
          </a:prstGeom>
          <a:ln>
            <a:miter lim="800000"/>
          </a:ln>
        </p:spPr>
        <p:txBody>
          <a:bodyPr vert="horz" wrap="square" lIns="81628" tIns="40814" rIns="81628" bIns="40814" numCol="1" anchor="t" anchorCtr="0" compatLnSpc="1"/>
          <a:lstStyle>
            <a:lvl1pPr algn="r">
              <a:defRPr sz="1100" b="0" i="1"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Page </a:t>
            </a:r>
            <a:fld id="{14A113E5-C993-467D-9443-987F4F3C94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image" Target="../media/image12.jpe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3" r:id="rId8"/>
    <p:sldLayoutId id="2147483674" r:id="rId9"/>
    <p:sldLayoutId id="2147483675" r:id="rId10"/>
    <p:sldLayoutId id="2147483679" r:id="rId11"/>
    <p:sldLayoutId id="2147483680" r:id="rId12"/>
    <p:sldLayoutId id="2147483681" r:id="rId13"/>
    <p:sldLayoutId id="214748374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08142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81628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224427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63257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6107" indent="-306107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3231" indent="-255089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0356" indent="-204071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428499" indent="-204071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836641" indent="-204071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2244783" indent="-204071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2652926" indent="-204071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3061068" indent="-204071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3469211" indent="-204071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2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85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27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70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12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55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97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40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81628" tIns="40814" rIns="81628" bIns="408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81628" tIns="40814" rIns="81628" bIns="40814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E749-6CAA-4C36-A520-BA3168FFA669}" type="datetimeFigureOut">
              <a:rPr lang="fr-CA" smtClean="0"/>
              <a:pPr/>
              <a:t>2018-10-17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27BFA-2C0E-4CEC-B6A5-913A56FEF4B4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36" r:id="rId42"/>
    <p:sldLayoutId id="2147483737" r:id="rId43"/>
    <p:sldLayoutId id="2147483738" r:id="rId44"/>
    <p:sldLayoutId id="2147483739" r:id="rId45"/>
  </p:sldLayoutIdLst>
  <p:transition spd="slow">
    <p:push dir="u"/>
  </p:transition>
  <p:hf hdr="0" ftr="0" dt="0"/>
  <p:txStyles>
    <p:titleStyle>
      <a:lvl1pPr algn="l" defTabSz="816285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71" indent="-204071" algn="l" defTabSz="816285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214" indent="-204071" algn="l" defTabSz="81628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56" indent="-204071" algn="l" defTabSz="81628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99" indent="-204071" algn="l" defTabSz="81628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41" indent="-204071" algn="l" defTabSz="81628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83" indent="-204071" algn="l" defTabSz="81628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26" indent="-204071" algn="l" defTabSz="81628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68" indent="-204071" algn="l" defTabSz="81628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11" indent="-204071" algn="l" defTabSz="81628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2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85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27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70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12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55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97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40" algn="l" defTabSz="8162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18" Type="http://schemas.openxmlformats.org/officeDocument/2006/relationships/image" Target="../media/image14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1" descr="QQ截图201401241620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214999" y="5214953"/>
            <a:ext cx="5973813" cy="977542"/>
          </a:xfrm>
          <a:prstGeom prst="rect">
            <a:avLst/>
          </a:prstGeom>
        </p:spPr>
        <p:txBody>
          <a:bodyPr wrap="none" lIns="81628" tIns="40814" rIns="81628" bIns="40814">
            <a:spAutoFit/>
          </a:bodyPr>
          <a:lstStyle/>
          <a:p>
            <a:pPr algn="ctr">
              <a:spcBef>
                <a:spcPts val="536"/>
              </a:spcBef>
              <a:defRPr/>
            </a:pPr>
            <a:r>
              <a:rPr lang="zh-CN" altLang="en-US" sz="2700" spc="45" dirty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高栏港</a:t>
            </a:r>
            <a:r>
              <a:rPr lang="en-US" altLang="zh-CN" sz="2700" spc="45" dirty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--</a:t>
            </a:r>
            <a:r>
              <a:rPr lang="zh-CN" altLang="en-US" sz="2700" spc="45" dirty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通往世界之</a:t>
            </a:r>
            <a:r>
              <a:rPr lang="zh-CN" altLang="en-US" sz="2700" spc="45" dirty="0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门</a:t>
            </a:r>
            <a:endParaRPr lang="en-US" altLang="zh-CN" sz="2700" spc="45" dirty="0" smtClean="0">
              <a:ln w="1143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itchFamily="2" charset="-122"/>
              <a:ea typeface="方正姚体" pitchFamily="2" charset="-122"/>
            </a:endParaRPr>
          </a:p>
          <a:p>
            <a:pPr algn="ctr">
              <a:spcBef>
                <a:spcPts val="536"/>
              </a:spcBef>
              <a:defRPr/>
            </a:pPr>
            <a:r>
              <a:rPr lang="en-US" altLang="zh-CN" sz="2700" spc="45" dirty="0" err="1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Gaolan</a:t>
            </a:r>
            <a:r>
              <a:rPr lang="en-US" altLang="zh-CN" sz="2700" spc="45" dirty="0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 Port – The Gateway to The World</a:t>
            </a:r>
            <a:endParaRPr lang="en-US" altLang="zh-CN" sz="2700" spc="45" dirty="0">
              <a:ln w="1143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2107069" y="214291"/>
            <a:ext cx="6929453" cy="6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8" tIns="40814" rIns="81628" bIns="40814">
            <a:spAutoFit/>
          </a:bodyPr>
          <a:lstStyle/>
          <a:p>
            <a:pPr algn="r"/>
            <a:r>
              <a:rPr lang="zh-CN" altLang="en-US" dirty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珠海国际货柜码头（高栏）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有限公司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algn="r"/>
            <a:r>
              <a:rPr lang="en-US" altLang="zh-CN" dirty="0" err="1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Zhuhai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 International Container Terminal (</a:t>
            </a:r>
            <a:r>
              <a:rPr lang="en-US" altLang="zh-CN" dirty="0" err="1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Gaolan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) Limited</a:t>
            </a:r>
            <a:endParaRPr lang="zh-CN" altLang="en-US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21510" name="图片 10" descr="珠海港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3"/>
            <a:ext cx="2357422" cy="73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786563" y="6453189"/>
            <a:ext cx="2133600" cy="404812"/>
          </a:xfrm>
          <a:noFill/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</a:rPr>
              <a:t>Page </a:t>
            </a:r>
            <a:fld id="{E4CB291B-E4FD-4BB5-A491-E0BA1F60F976}" type="slidenum">
              <a:rPr lang="en-US" altLang="zh-TW" smtClean="0">
                <a:latin typeface="Arial" pitchFamily="34" charset="0"/>
              </a:rPr>
              <a:pPr/>
              <a:t>1</a:t>
            </a:fld>
            <a:endParaRPr lang="en-US" altLang="zh-TW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 bwMode="auto">
          <a:xfrm>
            <a:off x="485085" y="214313"/>
            <a:ext cx="8229600" cy="57148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1628" tIns="40814" rIns="81628" bIns="40814"/>
          <a:lstStyle/>
          <a:p>
            <a:pPr eaLnBrk="0" hangingPunct="0">
              <a:defRPr/>
            </a:pP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码头全景</a:t>
            </a:r>
            <a:endParaRPr lang="zh-CN" altLang="en-US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2290" name="Picture 2" descr="H:\公司照片\2016\8月份全景照\5号泊位全景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466" y="928670"/>
            <a:ext cx="7212434" cy="2313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Documents and Settings\梁恒源\桌面\1111111111111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571876"/>
            <a:ext cx="6500826" cy="287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553201" y="6453189"/>
            <a:ext cx="2133600" cy="40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343" tIns="41778" rIns="80343" bIns="41778"/>
          <a:lstStyle/>
          <a:p>
            <a:pPr algn="r">
              <a:tabLst>
                <a:tab pos="0" algn="l"/>
                <a:tab pos="816285" algn="l"/>
                <a:tab pos="1632570" algn="l"/>
                <a:tab pos="2448855" algn="l"/>
                <a:tab pos="3265140" algn="l"/>
                <a:tab pos="4081424" algn="l"/>
                <a:tab pos="4897709" algn="l"/>
                <a:tab pos="5713994" algn="l"/>
                <a:tab pos="6530279" algn="l"/>
                <a:tab pos="7346564" algn="l"/>
                <a:tab pos="8162849" algn="l"/>
                <a:tab pos="8979134" algn="l"/>
              </a:tabLst>
            </a:pPr>
            <a:r>
              <a:rPr lang="en-US" altLang="zh-CN" sz="1100" dirty="0">
                <a:solidFill>
                  <a:srgbClr val="000000"/>
                </a:solidFill>
              </a:rPr>
              <a:t>Page </a:t>
            </a:r>
            <a:fld id="{237F5379-2FDE-4A67-BCBF-C0E32C2022FC}" type="slidenum">
              <a:rPr lang="en-US" altLang="zh-CN" sz="1100">
                <a:solidFill>
                  <a:srgbClr val="000000"/>
                </a:solidFill>
              </a:rPr>
              <a:pPr algn="r">
                <a:tabLst>
                  <a:tab pos="0" algn="l"/>
                  <a:tab pos="816285" algn="l"/>
                  <a:tab pos="1632570" algn="l"/>
                  <a:tab pos="2448855" algn="l"/>
                  <a:tab pos="3265140" algn="l"/>
                  <a:tab pos="4081424" algn="l"/>
                  <a:tab pos="4897709" algn="l"/>
                  <a:tab pos="5713994" algn="l"/>
                  <a:tab pos="6530279" algn="l"/>
                  <a:tab pos="7346564" algn="l"/>
                  <a:tab pos="8162849" algn="l"/>
                  <a:tab pos="8979134" algn="l"/>
                </a:tabLst>
              </a:pPr>
              <a:t>11</a:t>
            </a:fld>
            <a:endParaRPr lang="en-US" altLang="zh-CN" sz="1100" dirty="0">
              <a:solidFill>
                <a:srgbClr val="000000"/>
              </a:solidFill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285162" y="71416"/>
            <a:ext cx="8229600" cy="1203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1628" tIns="40814" rIns="81628" bIns="40814"/>
          <a:lstStyle/>
          <a:p>
            <a:pPr eaLnBrk="0" hangingPunct="0">
              <a:defRPr/>
            </a:pPr>
            <a:r>
              <a:rPr lang="zh-CN" altLang="en-US" dirty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码头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布局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Terminal Layout</a:t>
            </a:r>
            <a:endParaRPr lang="zh-CN" altLang="en-US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aphicFrame>
        <p:nvGraphicFramePr>
          <p:cNvPr id="27" name="图示 26"/>
          <p:cNvGraphicFramePr/>
          <p:nvPr/>
        </p:nvGraphicFramePr>
        <p:xfrm>
          <a:off x="-32" y="3436967"/>
          <a:ext cx="9144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图片 6" descr="07.jpg"/>
          <p:cNvPicPr>
            <a:picLocks noChangeAspect="1"/>
          </p:cNvPicPr>
          <p:nvPr/>
        </p:nvPicPr>
        <p:blipFill>
          <a:blip r:embed="rId7"/>
          <a:srcRect l="1562" t="1151" r="1562" b="50000"/>
          <a:stretch>
            <a:fillRect/>
          </a:stretch>
        </p:blipFill>
        <p:spPr>
          <a:xfrm>
            <a:off x="142844" y="928670"/>
            <a:ext cx="8858312" cy="35719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 txBox="1">
            <a:spLocks noGrp="1"/>
          </p:cNvSpPr>
          <p:nvPr>
            <p:ph type="title" idx="4294967295"/>
          </p:nvPr>
        </p:nvSpPr>
        <p:spPr bwMode="auto">
          <a:xfrm>
            <a:off x="285162" y="71414"/>
            <a:ext cx="8229481" cy="571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81628" tIns="40814" rIns="81628" bIns="40814"/>
          <a:lstStyle/>
          <a:p>
            <a:pPr algn="l">
              <a:defRPr/>
            </a:pPr>
            <a:r>
              <a:rPr lang="zh-CN" altLang="en-US" sz="1800" b="1" kern="1200" dirty="0" smtClean="0">
                <a:latin typeface="方正姚体" pitchFamily="2" charset="-122"/>
                <a:ea typeface="方正姚体" pitchFamily="2" charset="-122"/>
                <a:cs typeface="+mn-cs"/>
              </a:rPr>
              <a:t>码头设施概况</a:t>
            </a:r>
            <a:r>
              <a:rPr lang="en-US" altLang="zh-CN" sz="1800" b="1" kern="1200" dirty="0" smtClean="0">
                <a:latin typeface="方正姚体" pitchFamily="2" charset="-122"/>
                <a:ea typeface="方正姚体" pitchFamily="2" charset="-122"/>
                <a:cs typeface="+mn-cs"/>
              </a:rPr>
              <a:t/>
            </a:r>
            <a:br>
              <a:rPr lang="en-US" altLang="zh-CN" sz="1800" b="1" kern="1200" dirty="0" smtClean="0">
                <a:latin typeface="方正姚体" pitchFamily="2" charset="-122"/>
                <a:ea typeface="方正姚体" pitchFamily="2" charset="-122"/>
                <a:cs typeface="+mn-cs"/>
              </a:rPr>
            </a:br>
            <a:r>
              <a:rPr lang="en-US" altLang="zh-CN" sz="1800" b="1" kern="1200" dirty="0" smtClean="0">
                <a:latin typeface="方正姚体" pitchFamily="2" charset="-122"/>
                <a:ea typeface="方正姚体" pitchFamily="2" charset="-122"/>
                <a:cs typeface="+mn-cs"/>
              </a:rPr>
              <a:t>Facilities Overviews</a:t>
            </a:r>
            <a:endParaRPr lang="zh-CN" altLang="en-US" sz="1800" b="1" kern="1200" dirty="0" smtClean="0">
              <a:latin typeface="方正姚体" pitchFamily="2" charset="-122"/>
              <a:ea typeface="方正姚体" pitchFamily="2" charset="-122"/>
              <a:cs typeface="+mn-cs"/>
            </a:endParaRPr>
          </a:p>
        </p:txBody>
      </p:sp>
      <p:pic>
        <p:nvPicPr>
          <p:cNvPr id="14" name="图片 13" descr="07.jpg"/>
          <p:cNvPicPr>
            <a:picLocks noChangeAspect="1"/>
          </p:cNvPicPr>
          <p:nvPr/>
        </p:nvPicPr>
        <p:blipFill>
          <a:blip r:embed="rId3"/>
          <a:srcRect l="1562" t="51151" r="51563" b="1649"/>
          <a:stretch>
            <a:fillRect/>
          </a:stretch>
        </p:blipFill>
        <p:spPr>
          <a:xfrm>
            <a:off x="4214873" y="3643315"/>
            <a:ext cx="4723857" cy="3094456"/>
          </a:xfrm>
          <a:prstGeom prst="rect">
            <a:avLst/>
          </a:prstGeom>
        </p:spPr>
      </p:pic>
      <p:pic>
        <p:nvPicPr>
          <p:cNvPr id="16" name="图片 15" descr="岸吊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72332" y="1000109"/>
            <a:ext cx="1857388" cy="2556404"/>
          </a:xfrm>
          <a:prstGeom prst="rect">
            <a:avLst/>
          </a:prstGeom>
        </p:spPr>
      </p:pic>
      <p:pic>
        <p:nvPicPr>
          <p:cNvPr id="21" name="Picture 25" descr="QQ截图201401251223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60" y="4357698"/>
            <a:ext cx="3786213" cy="236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57160" y="857233"/>
          <a:ext cx="3786214" cy="422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928694"/>
              </a:tblGrid>
              <a:tr h="395404">
                <a:tc gridSpan="2">
                  <a:txBody>
                    <a:bodyPr/>
                    <a:lstStyle/>
                    <a:p>
                      <a:r>
                        <a:rPr lang="zh-CN" altLang="en-US" sz="1900" dirty="0" smtClean="0">
                          <a:latin typeface="微软雅黑" pitchFamily="34" charset="-122"/>
                          <a:ea typeface="微软雅黑" pitchFamily="34" charset="-122"/>
                        </a:rPr>
                        <a:t>码头设施概况</a:t>
                      </a:r>
                      <a:r>
                        <a:rPr lang="zh-CN" altLang="en-US" sz="1900" baseline="0" dirty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9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Facilities</a:t>
                      </a:r>
                      <a:endParaRPr lang="en-US" altLang="zh-CN" sz="19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1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大型超巴拿马型集装箱吊</a:t>
                      </a:r>
                      <a:endParaRPr lang="en-US" altLang="zh-CN" sz="11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Post-</a:t>
                      </a:r>
                      <a:r>
                        <a:rPr kumimoji="0" lang="en-US" altLang="zh-CN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Panamax</a:t>
                      </a: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 Container Quay Crane </a:t>
                      </a: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                                                   </a:t>
                      </a:r>
                      <a:r>
                        <a:rPr lang="zh-CN" altLang="en-US" sz="1100" b="1" dirty="0" smtClean="0">
                          <a:latin typeface="微软雅黑" pitchFamily="34" charset="-122"/>
                          <a:ea typeface="微软雅黑" pitchFamily="34" charset="-122"/>
                        </a:rPr>
                        <a:t>                     </a:t>
                      </a:r>
                      <a:endParaRPr lang="zh-CN" altLang="en-US" sz="11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1" dirty="0" smtClean="0">
                          <a:latin typeface="微软雅黑" pitchFamily="34" charset="-122"/>
                          <a:ea typeface="微软雅黑" pitchFamily="34" charset="-122"/>
                        </a:rPr>
                        <a:t>10+4</a:t>
                      </a:r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>
                          <a:latin typeface="微软雅黑" pitchFamily="34" charset="-122"/>
                          <a:ea typeface="微软雅黑" pitchFamily="34" charset="-122"/>
                        </a:rPr>
                        <a:t>最大起重能力（吊具下）</a:t>
                      </a:r>
                      <a:endParaRPr lang="en-US" altLang="zh-CN" sz="1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Maximum Lifting Capacity (under spreader)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CN" sz="15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65T</a:t>
                      </a:r>
                      <a:endParaRPr lang="zh-CN" altLang="en-US" sz="15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最大起重能力（吊钩下）</a:t>
                      </a:r>
                      <a:endParaRPr lang="en-US" altLang="zh-CN" sz="11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0" lang="en-US" altLang="zh-CN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Maximum Lifting Capacity (under hook) </a:t>
                      </a:r>
                      <a:endParaRPr lang="zh-CN" altLang="en-US" sz="11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CN" sz="15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75T</a:t>
                      </a:r>
                      <a:endParaRPr lang="zh-CN" altLang="en-US" sz="15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最大外伸距</a:t>
                      </a:r>
                      <a:endParaRPr lang="en-US" altLang="zh-CN" sz="11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Maximum Outreach</a:t>
                      </a:r>
                      <a:endParaRPr kumimoji="0" lang="zh-CN" alt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CN" sz="15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65M</a:t>
                      </a:r>
                      <a:endParaRPr lang="zh-CN" altLang="en-US" sz="15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zh-CN" altLang="en-US" sz="11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多用途岸吊</a:t>
                      </a:r>
                      <a:endParaRPr lang="en-US" altLang="zh-CN" sz="11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kumimoji="0" lang="en-US" altLang="zh-CN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Multi-Purpose Jib Crane</a:t>
                      </a:r>
                      <a:endParaRPr lang="zh-CN" altLang="en-US" sz="11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1" dirty="0" smtClean="0">
                          <a:latin typeface="微软雅黑" pitchFamily="34" charset="-122"/>
                          <a:ea typeface="微软雅黑" pitchFamily="34" charset="-122"/>
                        </a:rPr>
                        <a:t>7+4</a:t>
                      </a:r>
                      <a:endParaRPr lang="zh-CN" altLang="en-US" sz="1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zh-CN" altLang="en-US" sz="11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龙门吊</a:t>
                      </a:r>
                      <a:endParaRPr lang="en-US" altLang="zh-CN" sz="11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RTGCs</a:t>
                      </a:r>
                      <a:r>
                        <a:rPr kumimoji="0" lang="zh-CN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1" dirty="0" smtClean="0">
                          <a:latin typeface="微软雅黑" pitchFamily="34" charset="-122"/>
                          <a:ea typeface="微软雅黑" pitchFamily="34" charset="-122"/>
                        </a:rPr>
                        <a:t>25+16</a:t>
                      </a:r>
                      <a:endParaRPr lang="zh-CN" altLang="en-US" sz="1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zh-CN" altLang="en-US" sz="1100" dirty="0" smtClean="0">
                          <a:latin typeface="微软雅黑" pitchFamily="34" charset="-122"/>
                          <a:ea typeface="微软雅黑" pitchFamily="34" charset="-122"/>
                        </a:rPr>
                        <a:t>龙门吊堆高</a:t>
                      </a:r>
                      <a:endParaRPr lang="en-US" altLang="zh-CN" sz="1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Stacking Height </a:t>
                      </a:r>
                      <a:endParaRPr kumimoji="0" lang="zh-CN" alt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500" dirty="0" smtClean="0">
                          <a:latin typeface="微软雅黑" pitchFamily="34" charset="-122"/>
                          <a:ea typeface="微软雅黑" pitchFamily="34" charset="-122"/>
                        </a:rPr>
                        <a:t>5 Over 1</a:t>
                      </a:r>
                      <a:endParaRPr lang="zh-CN" altLang="en-US" sz="15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zh-CN" altLang="en-US" sz="1100" dirty="0" smtClean="0">
                          <a:latin typeface="微软雅黑" pitchFamily="34" charset="-122"/>
                          <a:ea typeface="微软雅黑" pitchFamily="34" charset="-122"/>
                        </a:rPr>
                        <a:t>龙门吊横跨</a:t>
                      </a:r>
                      <a:endParaRPr lang="en-US" altLang="zh-CN" sz="1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Stacking Width</a:t>
                      </a:r>
                      <a:r>
                        <a:rPr kumimoji="0" lang="zh-CN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500" dirty="0" smtClean="0">
                          <a:latin typeface="微软雅黑" pitchFamily="34" charset="-122"/>
                          <a:ea typeface="微软雅黑" pitchFamily="34" charset="-122"/>
                        </a:rPr>
                        <a:t>6 Over 1</a:t>
                      </a:r>
                      <a:endParaRPr lang="zh-CN" altLang="en-US" sz="15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143372" y="857232"/>
          <a:ext cx="2857518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1"/>
                <a:gridCol w="1143007"/>
              </a:tblGrid>
              <a:tr h="396240">
                <a:tc gridSpan="2">
                  <a:txBody>
                    <a:bodyPr/>
                    <a:lstStyle/>
                    <a:p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6560">
                <a:tc gridSpan="2">
                  <a:txBody>
                    <a:bodyPr/>
                    <a:lstStyle/>
                    <a:p>
                      <a:pPr algn="l"/>
                      <a:r>
                        <a:rPr lang="zh-CN" altLang="en-US" sz="11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冷藏箱插头</a:t>
                      </a:r>
                      <a:endParaRPr lang="en-US" altLang="zh-CN" sz="11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Reefer Plugs </a:t>
                      </a:r>
                      <a:endParaRPr kumimoji="0" lang="zh-CN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>
                          <a:latin typeface="微软雅黑" pitchFamily="34" charset="-122"/>
                          <a:ea typeface="微软雅黑" pitchFamily="34" charset="-122"/>
                        </a:rPr>
                        <a:t>一期</a:t>
                      </a:r>
                      <a:endParaRPr lang="en-US" altLang="zh-CN" sz="1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Phase </a:t>
                      </a: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I</a:t>
                      </a:r>
                      <a:r>
                        <a:rPr lang="en-US" altLang="zh-CN" sz="1100" dirty="0" smtClean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 </a:t>
                      </a:r>
                      <a:endParaRPr lang="zh-CN" altLang="en-US" sz="110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CN" sz="15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96</a:t>
                      </a:r>
                      <a:endParaRPr lang="zh-CN" altLang="en-US" sz="15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二期</a:t>
                      </a:r>
                      <a:endParaRPr lang="en-US" altLang="zh-CN" sz="11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Phase </a:t>
                      </a: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II</a:t>
                      </a:r>
                      <a:endParaRPr lang="zh-CN" altLang="en-US" sz="11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CN" sz="15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200</a:t>
                      </a:r>
                      <a:endParaRPr lang="zh-CN" altLang="en-US" sz="15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</a:tr>
              <a:tr h="41656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100" b="1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仓库</a:t>
                      </a:r>
                      <a:endParaRPr lang="en-US" altLang="zh-CN" sz="1100" b="1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CN" sz="1100" b="1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Warehouse</a:t>
                      </a:r>
                      <a:endParaRPr lang="zh-CN" altLang="en-US" sz="1100" b="1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zh-CN" altLang="en-US" sz="1100" b="0" dirty="0" smtClean="0">
                          <a:latin typeface="微软雅黑" pitchFamily="34" charset="-122"/>
                          <a:ea typeface="微软雅黑" pitchFamily="34" charset="-122"/>
                        </a:rPr>
                        <a:t>现有</a:t>
                      </a:r>
                      <a:endParaRPr lang="en-US" altLang="zh-CN" sz="11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en-US" altLang="zh-CN" sz="1100" b="0" dirty="0" smtClean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Current</a:t>
                      </a:r>
                      <a:endParaRPr lang="zh-CN" altLang="en-US" sz="1100" b="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500" b="0" dirty="0" smtClean="0">
                          <a:latin typeface="微软雅黑" pitchFamily="34" charset="-122"/>
                          <a:ea typeface="微软雅黑" pitchFamily="34" charset="-122"/>
                        </a:rPr>
                        <a:t>26,000M</a:t>
                      </a:r>
                      <a:r>
                        <a:rPr lang="en-US" altLang="zh-CN" sz="1500" b="0" baseline="30000" dirty="0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altLang="en-US" sz="1500" b="0" baseline="30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r>
                        <a:rPr lang="zh-CN" altLang="en-US" sz="1100" b="0" dirty="0" smtClean="0">
                          <a:latin typeface="微软雅黑" pitchFamily="34" charset="-122"/>
                          <a:ea typeface="微软雅黑" pitchFamily="34" charset="-122"/>
                        </a:rPr>
                        <a:t>建设中</a:t>
                      </a:r>
                      <a:endParaRPr lang="en-US" altLang="zh-CN" sz="11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en-US" altLang="zh-CN" sz="1100" b="0" dirty="0" smtClean="0"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In-Construction</a:t>
                      </a:r>
                      <a:endParaRPr lang="zh-CN" altLang="en-US" sz="1100" b="0" dirty="0"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500" b="0" dirty="0" smtClean="0">
                          <a:latin typeface="微软雅黑" pitchFamily="34" charset="-122"/>
                          <a:ea typeface="微软雅黑" pitchFamily="34" charset="-122"/>
                        </a:rPr>
                        <a:t>150,000M</a:t>
                      </a:r>
                      <a:r>
                        <a:rPr lang="en-US" altLang="zh-CN" sz="1500" b="0" baseline="30000" dirty="0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altLang="en-US" sz="1500" b="0" baseline="30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571745"/>
            <a:ext cx="9144000" cy="15001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中远大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50" y="1928802"/>
            <a:ext cx="2714643" cy="271464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矩形 12"/>
          <p:cNvSpPr/>
          <p:nvPr/>
        </p:nvSpPr>
        <p:spPr>
          <a:xfrm>
            <a:off x="4000497" y="3004632"/>
            <a:ext cx="3660999" cy="1067310"/>
          </a:xfrm>
          <a:prstGeom prst="rect">
            <a:avLst/>
          </a:prstGeom>
          <a:noFill/>
        </p:spPr>
        <p:txBody>
          <a:bodyPr wrap="square" lIns="81628" tIns="40814" rIns="81628" bIns="40814">
            <a:spAutoFit/>
          </a:bodyPr>
          <a:lstStyle/>
          <a:p>
            <a:pPr algn="ctr"/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姚体" pitchFamily="2" charset="-122"/>
                <a:ea typeface="方正姚体" pitchFamily="2" charset="-122"/>
                <a:cs typeface="Arial Unicode MS" pitchFamily="34" charset="-122"/>
              </a:rPr>
              <a:t>PART 3  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姚体" pitchFamily="2" charset="-122"/>
                <a:ea typeface="方正姚体" pitchFamily="2" charset="-122"/>
                <a:cs typeface="Arial Unicode MS" pitchFamily="34" charset="-122"/>
              </a:rPr>
              <a:t>操作部简介</a:t>
            </a:r>
            <a:endParaRPr lang="en-US" altLang="zh-CN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姚体" pitchFamily="2" charset="-122"/>
              <a:ea typeface="方正姚体" pitchFamily="2" charset="-122"/>
              <a:cs typeface="Arial Unicode MS" pitchFamily="34" charset="-122"/>
            </a:endParaRPr>
          </a:p>
          <a:p>
            <a:pPr algn="ctr"/>
            <a:endParaRPr lang="zh-CN" alt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姚体" pitchFamily="2" charset="-122"/>
              <a:ea typeface="方正姚体" pitchFamily="2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2071844" y="857232"/>
            <a:ext cx="999958" cy="1000132"/>
            <a:chOff x="5319913" y="1121327"/>
            <a:chExt cx="2290387" cy="2256619"/>
          </a:xfrm>
          <a:solidFill>
            <a:srgbClr val="0070C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泪滴形 11"/>
            <p:cNvSpPr/>
            <p:nvPr/>
          </p:nvSpPr>
          <p:spPr>
            <a:xfrm rot="8008225">
              <a:off x="5336797" y="1104443"/>
              <a:ext cx="2256619" cy="2290387"/>
            </a:xfrm>
            <a:prstGeom prst="teardrop">
              <a:avLst>
                <a:gd name="adj" fmla="val 112113"/>
              </a:avLst>
            </a:prstGeom>
            <a:grpFill/>
            <a:ln w="63500"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" name="泪滴形 12"/>
            <p:cNvSpPr/>
            <p:nvPr/>
          </p:nvSpPr>
          <p:spPr>
            <a:xfrm rot="8008225">
              <a:off x="5545253" y="1312819"/>
              <a:ext cx="1857221" cy="1857388"/>
            </a:xfrm>
            <a:prstGeom prst="teardrop">
              <a:avLst>
                <a:gd name="adj" fmla="val 112113"/>
              </a:avLst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3" name="组合 9"/>
          <p:cNvGrpSpPr/>
          <p:nvPr/>
        </p:nvGrpSpPr>
        <p:grpSpPr>
          <a:xfrm>
            <a:off x="6286686" y="857232"/>
            <a:ext cx="999958" cy="1000132"/>
            <a:chOff x="5319913" y="1121327"/>
            <a:chExt cx="2290387" cy="2256619"/>
          </a:xfrm>
          <a:solidFill>
            <a:srgbClr val="0070C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" name="泪滴形 18"/>
            <p:cNvSpPr/>
            <p:nvPr/>
          </p:nvSpPr>
          <p:spPr>
            <a:xfrm rot="8008225">
              <a:off x="5336797" y="1104443"/>
              <a:ext cx="2256619" cy="2290387"/>
            </a:xfrm>
            <a:prstGeom prst="teardrop">
              <a:avLst>
                <a:gd name="adj" fmla="val 112113"/>
              </a:avLst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0" name="泪滴形 19"/>
            <p:cNvSpPr/>
            <p:nvPr/>
          </p:nvSpPr>
          <p:spPr>
            <a:xfrm rot="8008225">
              <a:off x="5545253" y="1312819"/>
              <a:ext cx="1857221" cy="1857388"/>
            </a:xfrm>
            <a:prstGeom prst="teardrop">
              <a:avLst>
                <a:gd name="adj" fmla="val 112113"/>
              </a:avLst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5357595" y="2285992"/>
            <a:ext cx="2929181" cy="3000395"/>
          </a:xfrm>
          <a:prstGeom prst="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t"/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中控调度室</a:t>
            </a:r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机械室</a:t>
            </a:r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 smtClean="0"/>
              <a:t>箱管组</a:t>
            </a:r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 smtClean="0"/>
              <a:t>客服组</a:t>
            </a:r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现场督导组</a:t>
            </a:r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 smtClean="0"/>
              <a:t>散货组</a:t>
            </a:r>
            <a:endParaRPr lang="zh-CN" alt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929017" y="1071546"/>
            <a:ext cx="1285661" cy="513312"/>
          </a:xfrm>
          <a:prstGeom prst="rect">
            <a:avLst/>
          </a:prstGeom>
          <a:noFill/>
        </p:spPr>
        <p:txBody>
          <a:bodyPr wrap="square" lIns="81628" tIns="40814" rIns="81628" bIns="40814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部门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职能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2434" y="1071546"/>
            <a:ext cx="1357086" cy="513312"/>
          </a:xfrm>
          <a:prstGeom prst="rect">
            <a:avLst/>
          </a:prstGeom>
          <a:noFill/>
        </p:spPr>
        <p:txBody>
          <a:bodyPr wrap="square" lIns="81628" tIns="40814" rIns="81628" bIns="40814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组织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架构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214414" y="2285993"/>
            <a:ext cx="2714173" cy="3000396"/>
          </a:xfrm>
          <a:prstGeom prst="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t"/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 smtClean="0"/>
              <a:t>组织和指挥港口日常生产运作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 smtClean="0"/>
              <a:t>合理调配港口的生产设施、仓库堆场，不断提高港口的装卸作业能力。</a:t>
            </a:r>
            <a:endParaRPr lang="en-US" altLang="zh-CN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endParaRPr lang="zh-CN" altLang="en-US" sz="1100" dirty="0"/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32369" y="220809"/>
            <a:ext cx="5786438" cy="6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8" tIns="40814" rIns="81628" bIns="40814">
            <a:spAutoFit/>
          </a:bodyPr>
          <a:lstStyle/>
          <a:p>
            <a:pPr eaLnBrk="0" hangingPunct="0">
              <a:defRPr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方正姚体" pitchFamily="2" charset="-122"/>
                <a:ea typeface="方正姚体" pitchFamily="2" charset="-122"/>
              </a:rPr>
              <a:t>职责与架构</a:t>
            </a:r>
          </a:p>
          <a:p>
            <a:pPr eaLnBrk="0" hangingPunct="0">
              <a:defRPr/>
            </a:pPr>
            <a:endParaRPr lang="zh-CN" altLang="en-US" dirty="0">
              <a:solidFill>
                <a:schemeClr val="accent2">
                  <a:lumMod val="7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8" name="矩形 6"/>
          <p:cNvSpPr>
            <a:spLocks noChangeArrowheads="1"/>
          </p:cNvSpPr>
          <p:nvPr/>
        </p:nvSpPr>
        <p:spPr bwMode="auto">
          <a:xfrm>
            <a:off x="209740" y="220809"/>
            <a:ext cx="1094592" cy="35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28" tIns="40814" rIns="81628" bIns="40814">
            <a:spAutoFit/>
          </a:bodyPr>
          <a:lstStyle/>
          <a:p>
            <a:pPr eaLnBrk="0" hangingPunct="0">
              <a:defRPr/>
            </a:pP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招聘岗位</a:t>
            </a:r>
            <a:endParaRPr lang="zh-CN" altLang="en-US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714348" y="1000109"/>
            <a:ext cx="7072363" cy="68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8" tIns="40814" rIns="81628" bIns="40814">
            <a:spAutoFit/>
          </a:bodyPr>
          <a:lstStyle/>
          <a:p>
            <a:pPr eaLnBrk="0" hangingPunct="0">
              <a:defRPr/>
            </a:pP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岗位名称：生产操作岗（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4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名）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endParaRPr lang="zh-CN" altLang="en-US" sz="2100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714348" y="1773526"/>
            <a:ext cx="7072363" cy="229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8" tIns="40814" rIns="81628" bIns="40814">
            <a:spAutoFit/>
          </a:bodyPr>
          <a:lstStyle/>
          <a:p>
            <a:pPr eaLnBrk="0" hangingPunct="0">
              <a:defRPr/>
            </a:pP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岗位要求：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、本科学历，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港口物流或相关专业。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endParaRPr lang="zh-CN" altLang="en-US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                    2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、具有较强责任心，身体健康，能适应三班倒工作。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endParaRPr lang="zh-CN" altLang="en-US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                    3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、有良好的沟通能力和应变能力，服从岗位分配。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endParaRPr lang="zh-CN" altLang="en-US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                    4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、最好有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C1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驾照。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endParaRPr lang="zh-CN" altLang="en-US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714348" y="4381719"/>
            <a:ext cx="7072363" cy="119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8" tIns="40814" rIns="81628" bIns="40814">
            <a:spAutoFit/>
          </a:bodyPr>
          <a:lstStyle/>
          <a:p>
            <a:pPr eaLnBrk="0" hangingPunct="0">
              <a:defRPr/>
            </a:pP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职责范围：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、录用后在操作部中控调度、现场督导、箱管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、客服、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                          机械、散货、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承包商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管理等各组别进行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轮岗培训。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                   2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、根据人员素质和实际需求进行二次分配调整。</a:t>
            </a:r>
            <a:endParaRPr lang="zh-CN" altLang="en-US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231576" y="140618"/>
            <a:ext cx="5786438" cy="35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8" tIns="40814" rIns="81628" bIns="40814">
            <a:spAutoFit/>
          </a:bodyPr>
          <a:lstStyle/>
          <a:p>
            <a:pPr eaLnBrk="0" hangingPunct="0">
              <a:defRPr/>
            </a:pP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工作环境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·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中控调度室</a:t>
            </a:r>
            <a:endParaRPr lang="zh-CN" altLang="en-US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7" name="图片 6" descr="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56" y="1000107"/>
            <a:ext cx="7218944" cy="542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:\Users\-\Documents\Tencent Files\75798463\FileRecv\电子闸口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1901" y="3214686"/>
            <a:ext cx="4964941" cy="330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231576" y="140618"/>
            <a:ext cx="5786438" cy="35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8" tIns="40814" rIns="81628" bIns="40814">
            <a:spAutoFit/>
          </a:bodyPr>
          <a:lstStyle/>
          <a:p>
            <a:pPr eaLnBrk="0" hangingPunct="0">
              <a:defRPr/>
            </a:pP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工作环境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·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箱管客服组</a:t>
            </a:r>
            <a:endParaRPr lang="zh-CN" altLang="en-US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3317" name="Picture 5" descr="C:\Users\-\Documents\Tencent Files\75798463\FileRecv\客服中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5" y="1000108"/>
            <a:ext cx="439343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571745"/>
            <a:ext cx="9144000" cy="15001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中远大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018" y="2000240"/>
            <a:ext cx="2867885" cy="278608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矩形 12"/>
          <p:cNvSpPr/>
          <p:nvPr/>
        </p:nvSpPr>
        <p:spPr>
          <a:xfrm>
            <a:off x="3900060" y="2997008"/>
            <a:ext cx="3127200" cy="574868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 algn="ctr"/>
            <a:r>
              <a:rPr lang="en-US" altLang="zh-CN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姚体" pitchFamily="2" charset="-122"/>
                <a:ea typeface="方正姚体" pitchFamily="2" charset="-122"/>
                <a:cs typeface="Arial Unicode MS" pitchFamily="34" charset="-122"/>
              </a:rPr>
              <a:t>PART 4</a:t>
            </a:r>
            <a:r>
              <a:rPr lang="zh-CN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姚体" pitchFamily="2" charset="-122"/>
                <a:ea typeface="方正姚体" pitchFamily="2" charset="-122"/>
                <a:cs typeface="Arial Unicode MS" pitchFamily="34" charset="-122"/>
              </a:rPr>
              <a:t> 福利待遇</a:t>
            </a:r>
            <a:endParaRPr lang="en-US" altLang="zh-CN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姚体" pitchFamily="2" charset="-122"/>
              <a:ea typeface="方正姚体" pitchFamily="2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8" name="矩形 6"/>
          <p:cNvSpPr>
            <a:spLocks noChangeArrowheads="1"/>
          </p:cNvSpPr>
          <p:nvPr/>
        </p:nvSpPr>
        <p:spPr bwMode="auto">
          <a:xfrm>
            <a:off x="209740" y="220809"/>
            <a:ext cx="2024334" cy="6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28" tIns="40814" rIns="81628" bIns="40814">
            <a:spAutoFit/>
          </a:bodyPr>
          <a:lstStyle/>
          <a:p>
            <a:pPr eaLnBrk="0" hangingPunct="0">
              <a:defRPr/>
            </a:pP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福利待遇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·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实习生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endParaRPr lang="zh-CN" altLang="en-US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714348" y="1357298"/>
            <a:ext cx="7072363" cy="68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8" tIns="40814" rIns="81628" bIns="40814">
            <a:spAutoFit/>
          </a:bodyPr>
          <a:lstStyle/>
          <a:p>
            <a:pPr eaLnBrk="0" hangingPunct="0"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、实习补助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+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住房补贴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+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加班费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+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节日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福利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endParaRPr lang="zh-CN" altLang="en-US" sz="2100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714348" y="2143116"/>
            <a:ext cx="7072363" cy="68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8" tIns="40814" rIns="81628" bIns="40814">
            <a:spAutoFit/>
          </a:bodyPr>
          <a:lstStyle/>
          <a:p>
            <a:pPr eaLnBrk="0" hangingPunct="0"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2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、免费工作餐、通勤车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endParaRPr lang="zh-CN" altLang="en-US" sz="2100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714348" y="2960725"/>
            <a:ext cx="7072363" cy="68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8" tIns="40814" rIns="81628" bIns="40814">
            <a:spAutoFit/>
          </a:bodyPr>
          <a:lstStyle/>
          <a:p>
            <a:pPr eaLnBrk="0" hangingPunct="0"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3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、人身意外伤害保险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endParaRPr lang="zh-CN" altLang="en-US" sz="2100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/>
          <p:cNvGrpSpPr/>
          <p:nvPr/>
        </p:nvGrpSpPr>
        <p:grpSpPr>
          <a:xfrm>
            <a:off x="1" y="0"/>
            <a:ext cx="3000364" cy="6858000"/>
            <a:chOff x="0" y="0"/>
            <a:chExt cx="3000364" cy="6858000"/>
          </a:xfrm>
        </p:grpSpPr>
        <p:sp>
          <p:nvSpPr>
            <p:cNvPr id="4" name="五边形 3"/>
            <p:cNvSpPr/>
            <p:nvPr/>
          </p:nvSpPr>
          <p:spPr>
            <a:xfrm>
              <a:off x="0" y="0"/>
              <a:ext cx="3000364" cy="6858000"/>
            </a:xfrm>
            <a:prstGeom prst="homePlate">
              <a:avLst/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" pitchFamily="2" charset="-122"/>
                <a:ea typeface="方正姚体" pitchFamily="2" charset="-122"/>
                <a:cs typeface="Arial Unicode MS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13874" y="2376912"/>
              <a:ext cx="1615052" cy="19082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5900" b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姚体" pitchFamily="2" charset="-122"/>
                  <a:ea typeface="方正姚体" pitchFamily="2" charset="-122"/>
                  <a:cs typeface="Arial Unicode MS" pitchFamily="34" charset="-122"/>
                </a:rPr>
                <a:t>目</a:t>
              </a:r>
              <a:endParaRPr lang="en-US" altLang="zh-CN" sz="59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姚体" pitchFamily="2" charset="-122"/>
                <a:ea typeface="方正姚体" pitchFamily="2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5900" b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姚体" pitchFamily="2" charset="-122"/>
                  <a:ea typeface="方正姚体" pitchFamily="2" charset="-122"/>
                  <a:cs typeface="Arial Unicode MS" pitchFamily="34" charset="-122"/>
                </a:rPr>
                <a:t>录</a:t>
              </a:r>
              <a:endParaRPr lang="zh-CN" altLang="en-US" sz="5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姚体" pitchFamily="2" charset="-122"/>
                <a:ea typeface="方正姚体" pitchFamily="2" charset="-122"/>
                <a:cs typeface="Arial Unicode MS" pitchFamily="34" charset="-12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43307" y="1229669"/>
            <a:ext cx="5000661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  <a:cs typeface="Arial Unicode MS" pitchFamily="34" charset="-122"/>
              </a:rPr>
              <a:t>公司概况</a:t>
            </a:r>
            <a:endParaRPr lang="en-US" altLang="zh-CN" sz="29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方正姚体" pitchFamily="2" charset="-122"/>
              <a:ea typeface="方正姚体" pitchFamily="2" charset="-122"/>
              <a:cs typeface="Arial Unicode MS" pitchFamily="34" charset="-122"/>
            </a:endParaRPr>
          </a:p>
          <a:p>
            <a:endParaRPr lang="en-US" altLang="zh-CN" sz="29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方正姚体" pitchFamily="2" charset="-122"/>
              <a:ea typeface="方正姚体" pitchFamily="2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7" y="4357694"/>
            <a:ext cx="500066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  <a:cs typeface="Arial Unicode MS" pitchFamily="34" charset="-122"/>
              </a:rPr>
              <a:t>福利待遇</a:t>
            </a:r>
            <a:endParaRPr lang="en-US" altLang="zh-CN" sz="29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方正姚体" pitchFamily="2" charset="-122"/>
              <a:ea typeface="方正姚体" pitchFamily="2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2285992"/>
            <a:ext cx="49292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  <a:cs typeface="Arial Unicode MS" pitchFamily="34" charset="-122"/>
              </a:rPr>
              <a:t>硬件设施</a:t>
            </a:r>
            <a:endParaRPr lang="en-US" altLang="zh-CN" sz="29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方正姚体" pitchFamily="2" charset="-122"/>
              <a:ea typeface="方正姚体" pitchFamily="2" charset="-122"/>
              <a:cs typeface="Arial Unicode MS" pitchFamily="34" charset="-122"/>
            </a:endParaRPr>
          </a:p>
          <a:p>
            <a:endParaRPr lang="zh-CN" altLang="en-US" sz="2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方正姚体" pitchFamily="2" charset="-122"/>
              <a:ea typeface="方正姚体" pitchFamily="2" charset="-122"/>
              <a:cs typeface="Arial Unicode MS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3306" y="3357562"/>
            <a:ext cx="492922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  <a:cs typeface="Arial Unicode MS" pitchFamily="34" charset="-122"/>
              </a:rPr>
              <a:t>操作部简介</a:t>
            </a:r>
            <a:endParaRPr lang="zh-CN" altLang="en-US" sz="2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方正姚体" pitchFamily="2" charset="-122"/>
              <a:ea typeface="方正姚体" pitchFamily="2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8" name="矩形 6"/>
          <p:cNvSpPr>
            <a:spLocks noChangeArrowheads="1"/>
          </p:cNvSpPr>
          <p:nvPr/>
        </p:nvSpPr>
        <p:spPr bwMode="auto">
          <a:xfrm>
            <a:off x="209740" y="220809"/>
            <a:ext cx="2256770" cy="6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28" tIns="40814" rIns="81628" bIns="40814">
            <a:spAutoFit/>
          </a:bodyPr>
          <a:lstStyle/>
          <a:p>
            <a:pPr eaLnBrk="0" hangingPunct="0">
              <a:defRPr/>
            </a:pP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福利待遇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·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正式员工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endParaRPr lang="zh-CN" altLang="en-US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714348" y="1357298"/>
            <a:ext cx="7072363" cy="68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8" tIns="40814" rIns="81628" bIns="40814">
            <a:spAutoFit/>
          </a:bodyPr>
          <a:lstStyle/>
          <a:p>
            <a:pPr eaLnBrk="0" hangingPunct="0"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、基本工资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+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岗位工资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+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绩效奖金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+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加班工资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+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年终奖金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endParaRPr lang="zh-CN" altLang="en-US" sz="2100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714348" y="2143116"/>
            <a:ext cx="7072363" cy="68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8" tIns="40814" rIns="81628" bIns="40814">
            <a:spAutoFit/>
          </a:bodyPr>
          <a:lstStyle/>
          <a:p>
            <a:pPr eaLnBrk="0" hangingPunct="0"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2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、免费工作餐、通勤车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endParaRPr lang="zh-CN" altLang="en-US" sz="2100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714348" y="2928934"/>
            <a:ext cx="7072363" cy="68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8" tIns="40814" rIns="81628" bIns="40814">
            <a:spAutoFit/>
          </a:bodyPr>
          <a:lstStyle/>
          <a:p>
            <a:pPr eaLnBrk="0" hangingPunct="0"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3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、购买五险一金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endParaRPr lang="zh-CN" altLang="en-US" sz="2100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714348" y="3714752"/>
            <a:ext cx="7072363" cy="68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8" tIns="40814" rIns="81628" bIns="40814">
            <a:spAutoFit/>
          </a:bodyPr>
          <a:lstStyle/>
          <a:p>
            <a:pPr eaLnBrk="0" hangingPunct="0"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4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、丰厚的节日福利及工会会员福利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defRPr/>
            </a:pPr>
            <a:endParaRPr lang="zh-CN" altLang="en-US" sz="2100" dirty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_全景图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04"/>
            <a:ext cx="9144000" cy="6096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00166" y="714356"/>
            <a:ext cx="6357982" cy="913422"/>
          </a:xfrm>
          <a:prstGeom prst="rect">
            <a:avLst/>
          </a:prstGeom>
        </p:spPr>
        <p:txBody>
          <a:bodyPr wrap="square" lIns="81628" tIns="40814" rIns="81628" bIns="40814">
            <a:spAutoFit/>
          </a:bodyPr>
          <a:lstStyle/>
          <a:p>
            <a:pPr algn="ctr"/>
            <a:r>
              <a:rPr lang="zh-CN" alt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Arial Unicode MS" pitchFamily="34" charset="-122"/>
              </a:rPr>
              <a:t>欢迎加入高栏国码！</a:t>
            </a:r>
            <a:endParaRPr lang="zh-CN" altLang="en-US" sz="54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571745"/>
            <a:ext cx="9144000" cy="15001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中远大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018" y="2000240"/>
            <a:ext cx="2867885" cy="278608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矩形 12"/>
          <p:cNvSpPr/>
          <p:nvPr/>
        </p:nvSpPr>
        <p:spPr>
          <a:xfrm>
            <a:off x="3900060" y="2997008"/>
            <a:ext cx="3127200" cy="574868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 algn="ctr"/>
            <a:r>
              <a:rPr lang="en-US" altLang="zh-CN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姚体" pitchFamily="2" charset="-122"/>
                <a:ea typeface="方正姚体" pitchFamily="2" charset="-122"/>
                <a:cs typeface="Arial Unicode MS" pitchFamily="34" charset="-122"/>
              </a:rPr>
              <a:t>PART 1</a:t>
            </a:r>
            <a:r>
              <a:rPr lang="zh-CN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姚体" pitchFamily="2" charset="-122"/>
                <a:ea typeface="方正姚体" pitchFamily="2" charset="-122"/>
                <a:cs typeface="Arial Unicode MS" pitchFamily="34" charset="-122"/>
              </a:rPr>
              <a:t> 公司概况</a:t>
            </a:r>
            <a:endParaRPr lang="en-US" altLang="zh-CN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姚体" pitchFamily="2" charset="-122"/>
              <a:ea typeface="方正姚体" pitchFamily="2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234954" y="3357562"/>
            <a:ext cx="8766175" cy="3500439"/>
            <a:chOff x="457200" y="1657026"/>
            <a:chExt cx="11295530" cy="4273127"/>
          </a:xfrm>
        </p:grpSpPr>
        <p:sp>
          <p:nvSpPr>
            <p:cNvPr id="10" name="矩形 9"/>
            <p:cNvSpPr/>
            <p:nvPr/>
          </p:nvSpPr>
          <p:spPr>
            <a:xfrm>
              <a:off x="457200" y="1657026"/>
              <a:ext cx="11295530" cy="427312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216000" anchor="ctr"/>
            <a:lstStyle/>
            <a:p>
              <a:pPr algn="just">
                <a:lnSpc>
                  <a:spcPct val="200000"/>
                </a:lnSpc>
                <a:defRPr/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" name="组合 9"/>
            <p:cNvGrpSpPr>
              <a:grpSpLocks/>
            </p:cNvGrpSpPr>
            <p:nvPr/>
          </p:nvGrpSpPr>
          <p:grpSpPr bwMode="auto">
            <a:xfrm>
              <a:off x="618565" y="1843077"/>
              <a:ext cx="10972800" cy="3912266"/>
              <a:chOff x="71438" y="2071678"/>
              <a:chExt cx="9001125" cy="3357573"/>
            </a:xfrm>
          </p:grpSpPr>
          <p:pic>
            <p:nvPicPr>
              <p:cNvPr id="12" name="Picture 2" descr="C:\Users\Administrator\Desktop\搜狗截图_2012-11-27_09-33-37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/>
              </a:blip>
              <a:srcRect/>
              <a:stretch>
                <a:fillRect/>
              </a:stretch>
            </p:blipFill>
            <p:spPr bwMode="auto">
              <a:xfrm>
                <a:off x="1571604" y="2071678"/>
                <a:ext cx="4929222" cy="3310313"/>
              </a:xfrm>
              <a:prstGeom prst="roundRect">
                <a:avLst>
                  <a:gd name="adj" fmla="val 8594"/>
                </a:avLst>
              </a:prstGeom>
              <a:blipFill>
                <a:blip r:embed="rId4" cstate="email">
                  <a:extLst/>
                </a:blip>
                <a:stretch>
                  <a:fillRect/>
                </a:stretch>
              </a:blipFill>
              <a:ln w="38100">
                <a:noFill/>
              </a:ln>
            </p:spPr>
          </p:pic>
          <p:grpSp>
            <p:nvGrpSpPr>
              <p:cNvPr id="4" name="组合 16"/>
              <p:cNvGrpSpPr>
                <a:grpSpLocks/>
              </p:cNvGrpSpPr>
              <p:nvPr/>
            </p:nvGrpSpPr>
            <p:grpSpPr bwMode="auto">
              <a:xfrm>
                <a:off x="6572250" y="2071688"/>
                <a:ext cx="2500313" cy="3357563"/>
                <a:chOff x="6572264" y="2071678"/>
                <a:chExt cx="2500330" cy="3357586"/>
              </a:xfrm>
            </p:grpSpPr>
            <p:pic>
              <p:nvPicPr>
                <p:cNvPr id="17" name="Picture 6" descr="C:\Users\Administrator\Desktop\搜狗截图_2012-11-27_16-36-38.pn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/>
                </a:blip>
                <a:srcRect/>
                <a:stretch>
                  <a:fillRect/>
                </a:stretch>
              </p:blipFill>
              <p:spPr bwMode="auto">
                <a:xfrm>
                  <a:off x="6572296" y="2071678"/>
                  <a:ext cx="2500298" cy="1000132"/>
                </a:xfrm>
                <a:prstGeom prst="roundRect">
                  <a:avLst>
                    <a:gd name="adj" fmla="val 8594"/>
                  </a:avLst>
                </a:prstGeom>
                <a:blipFill>
                  <a:blip r:embed="rId6" cstate="email">
                    <a:extLst/>
                  </a:blip>
                  <a:stretch>
                    <a:fillRect/>
                  </a:stretch>
                </a:blipFill>
                <a:ln w="38100">
                  <a:noFill/>
                </a:ln>
              </p:spPr>
            </p:pic>
            <p:pic>
              <p:nvPicPr>
                <p:cNvPr id="18" name="Picture 4" descr="C:\Users\Administrator\Desktop\搜狗截图_2012-11-29_19-08-59.png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/>
                </a:blip>
                <a:srcRect/>
                <a:stretch>
                  <a:fillRect/>
                </a:stretch>
              </p:blipFill>
              <p:spPr bwMode="auto">
                <a:xfrm>
                  <a:off x="6572264" y="4357694"/>
                  <a:ext cx="2500330" cy="107157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00"/>
                </a:solidFill>
                <a:ln w="9525" algn="ctr">
                  <a:noFill/>
                  <a:round/>
                  <a:headEnd/>
                  <a:tailEnd/>
                </a:ln>
              </p:spPr>
            </p:pic>
            <p:pic>
              <p:nvPicPr>
                <p:cNvPr id="19" name="Picture 10" descr="C:\Users\Administrator\Desktop\搜狗截图_2012-11-29_19-27-38.png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/>
                </a:blip>
                <a:srcRect/>
                <a:stretch>
                  <a:fillRect/>
                </a:stretch>
              </p:blipFill>
              <p:spPr bwMode="auto">
                <a:xfrm>
                  <a:off x="6572264" y="3143248"/>
                  <a:ext cx="2500330" cy="114300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00"/>
                </a:solidFill>
                <a:ln w="9525" algn="ctr">
                  <a:noFill/>
                  <a:round/>
                  <a:headEnd/>
                  <a:tailEnd/>
                </a:ln>
              </p:spPr>
            </p:pic>
          </p:grpSp>
          <p:pic>
            <p:nvPicPr>
              <p:cNvPr id="14" name="Picture 7" descr="C:\Users\Administrator\Desktop\搜狗截图_2012-11-29_19-00-11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/>
              </a:blip>
              <a:srcRect/>
              <a:stretch>
                <a:fillRect/>
              </a:stretch>
            </p:blipFill>
            <p:spPr bwMode="auto">
              <a:xfrm>
                <a:off x="71438" y="4357688"/>
                <a:ext cx="1454150" cy="1000125"/>
              </a:xfrm>
              <a:prstGeom prst="roundRect">
                <a:avLst>
                  <a:gd name="adj" fmla="val 8594"/>
                </a:avLst>
              </a:prstGeom>
              <a:blipFill>
                <a:blip r:embed="rId10" cstate="email">
                  <a:extLst/>
                </a:blip>
                <a:stretch>
                  <a:fillRect/>
                </a:stretch>
              </a:blipFill>
              <a:ln w="38100">
                <a:noFill/>
              </a:ln>
            </p:spPr>
          </p:pic>
          <p:pic>
            <p:nvPicPr>
              <p:cNvPr id="15" name="Picture 8" descr="C:\Users\Administrator\Desktop\搜狗截图_2012-11-29_19-02-54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/>
              </a:blip>
              <a:srcRect/>
              <a:stretch>
                <a:fillRect/>
              </a:stretch>
            </p:blipFill>
            <p:spPr bwMode="auto">
              <a:xfrm>
                <a:off x="71438" y="3143248"/>
                <a:ext cx="1427954" cy="1143003"/>
              </a:xfrm>
              <a:prstGeom prst="roundRect">
                <a:avLst>
                  <a:gd name="adj" fmla="val 8594"/>
                </a:avLst>
              </a:prstGeom>
              <a:blipFill>
                <a:blip r:embed="rId12" cstate="email">
                  <a:extLst/>
                </a:blip>
                <a:stretch>
                  <a:fillRect/>
                </a:stretch>
              </a:blipFill>
              <a:ln w="38100">
                <a:noFill/>
              </a:ln>
            </p:spPr>
          </p:pic>
          <p:pic>
            <p:nvPicPr>
              <p:cNvPr id="16" name="图片 15" descr="QQ截图20131031111153.png"/>
              <p:cNvPicPr>
                <a:picLocks noChangeAspect="1"/>
              </p:cNvPicPr>
              <p:nvPr/>
            </p:nvPicPr>
            <p:blipFill>
              <a:blip r:embed="rId13" cstate="email">
                <a:extLst/>
              </a:blip>
              <a:stretch>
                <a:fillRect/>
              </a:stretch>
            </p:blipFill>
            <p:spPr>
              <a:xfrm>
                <a:off x="85962" y="2071678"/>
                <a:ext cx="1414204" cy="10001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</p:grpSp>
      </p:grpSp>
      <p:sp>
        <p:nvSpPr>
          <p:cNvPr id="20" name="TextBox 19"/>
          <p:cNvSpPr txBox="1"/>
          <p:nvPr/>
        </p:nvSpPr>
        <p:spPr>
          <a:xfrm>
            <a:off x="232330" y="71414"/>
            <a:ext cx="6268160" cy="636423"/>
          </a:xfrm>
          <a:prstGeom prst="rect">
            <a:avLst/>
          </a:prstGeom>
          <a:noFill/>
        </p:spPr>
        <p:txBody>
          <a:bodyPr wrap="square" lIns="81628" tIns="40814" rIns="81628" bIns="40814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珠海港控股集团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-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大型国有独资企业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Company Profile – </a:t>
            </a:r>
            <a:r>
              <a:rPr lang="en-US" altLang="zh-CN" dirty="0" err="1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Zhuhai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 Port Holdings Group </a:t>
            </a:r>
            <a:r>
              <a:rPr lang="en-US" altLang="zh-CN" dirty="0" err="1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Co.,Ltd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.</a:t>
            </a:r>
            <a:endParaRPr lang="zh-CN" altLang="en-US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aphicFrame>
        <p:nvGraphicFramePr>
          <p:cNvPr id="22" name="图示 21"/>
          <p:cNvGraphicFramePr/>
          <p:nvPr/>
        </p:nvGraphicFramePr>
        <p:xfrm>
          <a:off x="2214239" y="928670"/>
          <a:ext cx="6714722" cy="2357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7" name="图片 10" descr="珠海港LOGO.jpg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15039" y="1643051"/>
            <a:ext cx="2822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珠江河口图2005（港务局）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4" y="928690"/>
            <a:ext cx="8137525" cy="5519737"/>
          </a:xfrm>
          <a:prstGeom prst="rect">
            <a:avLst/>
          </a:prstGeom>
          <a:solidFill>
            <a:srgbClr val="99330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418920" y="4000509"/>
            <a:ext cx="653766" cy="42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28" tIns="40814" rIns="81628" bIns="40814">
            <a:spAutoFit/>
          </a:bodyPr>
          <a:lstStyle/>
          <a:p>
            <a:pPr algn="r"/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珠海</a:t>
            </a:r>
            <a:endParaRPr lang="en-US" altLang="zh-CN" sz="11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/>
            <a:r>
              <a:rPr lang="en-US" altLang="zh-CN" sz="11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Zhuhai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443164" y="2763842"/>
            <a:ext cx="958337" cy="42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28" tIns="40814" rIns="81628" bIns="40814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中山</a:t>
            </a:r>
            <a:endParaRPr lang="en-US" altLang="zh-CN" sz="11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1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Zhongshan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108078" y="2722568"/>
            <a:ext cx="849333" cy="42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28" tIns="40814" rIns="81628" bIns="40814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江门</a:t>
            </a:r>
            <a:endParaRPr lang="en-US" altLang="zh-CN" sz="11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1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Jiangmen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751014" y="1714504"/>
            <a:ext cx="669797" cy="42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28" tIns="40814" rIns="81628" bIns="40814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佛山</a:t>
            </a:r>
            <a:endParaRPr lang="en-US" altLang="zh-CN" sz="11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1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Foshan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728914" y="981078"/>
            <a:ext cx="977573" cy="42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28" tIns="40814" rIns="81628" bIns="40814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广州</a:t>
            </a:r>
            <a:endParaRPr lang="en-US" altLang="zh-CN" sz="11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Guangzhou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883026" y="1858968"/>
            <a:ext cx="911850" cy="42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28" tIns="40814" rIns="81628" bIns="40814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东莞</a:t>
            </a:r>
            <a:endParaRPr lang="en-US" altLang="zh-CN" sz="11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1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Dongguan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4756151" y="2649542"/>
            <a:ext cx="850936" cy="42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28" tIns="40814" rIns="81628" bIns="40814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深圳</a:t>
            </a:r>
            <a:endParaRPr lang="en-US" altLang="zh-CN" sz="11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Shenzhen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357819" y="3286128"/>
            <a:ext cx="918262" cy="42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28" tIns="40814" rIns="81628" bIns="40814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香港</a:t>
            </a:r>
            <a:endParaRPr lang="en-US" altLang="zh-CN" sz="11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1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Hongkong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6653217" y="1484317"/>
            <a:ext cx="761167" cy="42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28" tIns="40814" rIns="81628" bIns="40814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惠州</a:t>
            </a:r>
            <a:endParaRPr lang="en-US" altLang="zh-CN" sz="11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Huizhou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" name="Picture 13" descr="port_logo_oran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2" y="2420942"/>
            <a:ext cx="1873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4" descr="port_logo_oran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6" y="1557342"/>
            <a:ext cx="1873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5" descr="port_logo_oran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615" y="2781300"/>
            <a:ext cx="1873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6" descr="port_logo_oran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6" y="3933827"/>
            <a:ext cx="1873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7" descr="port_logo_oran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40" y="5229225"/>
            <a:ext cx="1873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8" descr="port_logo_oran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628" y="3716342"/>
            <a:ext cx="1873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9" descr="port_logo_oran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9" y="2852742"/>
            <a:ext cx="1873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3214680" y="2285996"/>
            <a:ext cx="1152525" cy="42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8" tIns="40814" rIns="81628" bIns="40814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南沙</a:t>
            </a:r>
            <a:endParaRPr lang="en-US" altLang="zh-CN" sz="11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1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Nansha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未知"/>
          <p:cNvSpPr>
            <a:spLocks/>
          </p:cNvSpPr>
          <p:nvPr/>
        </p:nvSpPr>
        <p:spPr bwMode="auto">
          <a:xfrm>
            <a:off x="1919290" y="3644901"/>
            <a:ext cx="6829425" cy="2832100"/>
          </a:xfrm>
          <a:custGeom>
            <a:avLst/>
            <a:gdLst>
              <a:gd name="T0" fmla="*/ 2147483647 w 4302"/>
              <a:gd name="T1" fmla="*/ 0 h 1784"/>
              <a:gd name="T2" fmla="*/ 2147483647 w 4302"/>
              <a:gd name="T3" fmla="*/ 2147483647 h 1784"/>
              <a:gd name="T4" fmla="*/ 2147483647 w 4302"/>
              <a:gd name="T5" fmla="*/ 2147483647 h 1784"/>
              <a:gd name="T6" fmla="*/ 2147483647 w 4302"/>
              <a:gd name="T7" fmla="*/ 2147483647 h 1784"/>
              <a:gd name="T8" fmla="*/ 2147483647 w 4302"/>
              <a:gd name="T9" fmla="*/ 2147483647 h 1784"/>
              <a:gd name="T10" fmla="*/ 2147483647 w 4302"/>
              <a:gd name="T11" fmla="*/ 2147483647 h 1784"/>
              <a:gd name="T12" fmla="*/ 2147483647 w 4302"/>
              <a:gd name="T13" fmla="*/ 2147483647 h 17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02"/>
              <a:gd name="T22" fmla="*/ 0 h 1784"/>
              <a:gd name="T23" fmla="*/ 4302 w 4302"/>
              <a:gd name="T24" fmla="*/ 1784 h 17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02" h="1784">
                <a:moveTo>
                  <a:pt x="4302" y="0"/>
                </a:moveTo>
                <a:cubicBezTo>
                  <a:pt x="3655" y="427"/>
                  <a:pt x="3009" y="854"/>
                  <a:pt x="2669" y="998"/>
                </a:cubicBezTo>
                <a:cubicBezTo>
                  <a:pt x="2329" y="1142"/>
                  <a:pt x="2563" y="794"/>
                  <a:pt x="2261" y="862"/>
                </a:cubicBezTo>
                <a:cubicBezTo>
                  <a:pt x="1959" y="930"/>
                  <a:pt x="1210" y="1262"/>
                  <a:pt x="855" y="1406"/>
                </a:cubicBezTo>
                <a:cubicBezTo>
                  <a:pt x="500" y="1550"/>
                  <a:pt x="258" y="1664"/>
                  <a:pt x="129" y="1724"/>
                </a:cubicBezTo>
                <a:cubicBezTo>
                  <a:pt x="0" y="1784"/>
                  <a:pt x="98" y="1762"/>
                  <a:pt x="83" y="1769"/>
                </a:cubicBezTo>
                <a:cubicBezTo>
                  <a:pt x="68" y="1776"/>
                  <a:pt x="53" y="1772"/>
                  <a:pt x="38" y="1769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80343" tIns="41778" rIns="80343" bIns="0" anchor="b"/>
          <a:lstStyle/>
          <a:p>
            <a:endParaRPr lang="zh-CN" altLang="en-US"/>
          </a:p>
        </p:txBody>
      </p:sp>
      <p:sp>
        <p:nvSpPr>
          <p:cNvPr id="53" name="未知"/>
          <p:cNvSpPr>
            <a:spLocks/>
          </p:cNvSpPr>
          <p:nvPr/>
        </p:nvSpPr>
        <p:spPr bwMode="auto">
          <a:xfrm>
            <a:off x="2506666" y="3716339"/>
            <a:ext cx="6169025" cy="2844800"/>
          </a:xfrm>
          <a:custGeom>
            <a:avLst/>
            <a:gdLst>
              <a:gd name="T0" fmla="*/ 2147483647 w 3886"/>
              <a:gd name="T1" fmla="*/ 0 h 1792"/>
              <a:gd name="T2" fmla="*/ 2147483647 w 3886"/>
              <a:gd name="T3" fmla="*/ 2147483647 h 1792"/>
              <a:gd name="T4" fmla="*/ 2147483647 w 3886"/>
              <a:gd name="T5" fmla="*/ 2147483647 h 1792"/>
              <a:gd name="T6" fmla="*/ 2147483647 w 3886"/>
              <a:gd name="T7" fmla="*/ 2147483647 h 1792"/>
              <a:gd name="T8" fmla="*/ 2147483647 w 3886"/>
              <a:gd name="T9" fmla="*/ 2147483647 h 1792"/>
              <a:gd name="T10" fmla="*/ 2147483647 w 3886"/>
              <a:gd name="T11" fmla="*/ 2147483647 h 1792"/>
              <a:gd name="T12" fmla="*/ 2147483647 w 3886"/>
              <a:gd name="T13" fmla="*/ 2147483647 h 1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86"/>
              <a:gd name="T22" fmla="*/ 0 h 1792"/>
              <a:gd name="T23" fmla="*/ 3886 w 3886"/>
              <a:gd name="T24" fmla="*/ 1792 h 1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86" h="1792">
                <a:moveTo>
                  <a:pt x="3886" y="0"/>
                </a:moveTo>
                <a:cubicBezTo>
                  <a:pt x="3330" y="386"/>
                  <a:pt x="2775" y="772"/>
                  <a:pt x="2435" y="908"/>
                </a:cubicBezTo>
                <a:cubicBezTo>
                  <a:pt x="2095" y="1044"/>
                  <a:pt x="1958" y="832"/>
                  <a:pt x="1845" y="817"/>
                </a:cubicBezTo>
                <a:cubicBezTo>
                  <a:pt x="1732" y="802"/>
                  <a:pt x="1982" y="681"/>
                  <a:pt x="1755" y="817"/>
                </a:cubicBezTo>
                <a:cubicBezTo>
                  <a:pt x="1528" y="953"/>
                  <a:pt x="765" y="1474"/>
                  <a:pt x="485" y="1633"/>
                </a:cubicBezTo>
                <a:cubicBezTo>
                  <a:pt x="205" y="1792"/>
                  <a:pt x="152" y="1746"/>
                  <a:pt x="76" y="1769"/>
                </a:cubicBezTo>
                <a:cubicBezTo>
                  <a:pt x="0" y="1792"/>
                  <a:pt x="15" y="1780"/>
                  <a:pt x="31" y="1769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80343" tIns="41778" rIns="80343" bIns="0" anchor="b"/>
          <a:lstStyle/>
          <a:p>
            <a:endParaRPr lang="zh-CN" altLang="en-US"/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6877051" y="5695954"/>
            <a:ext cx="1295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343" tIns="41778" rIns="80343" bIns="0" anchor="ctr"/>
          <a:lstStyle/>
          <a:p>
            <a:endParaRPr lang="zh-CN" altLang="en-US"/>
          </a:p>
        </p:txBody>
      </p:sp>
      <p:pic>
        <p:nvPicPr>
          <p:cNvPr id="56" name="Picture 36" descr="port_logo_oran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7627" y="5948366"/>
            <a:ext cx="1873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矩形 74"/>
          <p:cNvSpPr>
            <a:spLocks noChangeArrowheads="1"/>
          </p:cNvSpPr>
          <p:nvPr/>
        </p:nvSpPr>
        <p:spPr bwMode="auto">
          <a:xfrm>
            <a:off x="2857004" y="5640190"/>
            <a:ext cx="4500594" cy="6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8" tIns="40814" rIns="81628" bIns="40814">
            <a:spAutoFit/>
          </a:bodyPr>
          <a:lstStyle/>
          <a:p>
            <a:r>
              <a:rPr lang="zh-CN" altLang="en-US" dirty="0" smtClean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</a:rPr>
              <a:t>珠江</a:t>
            </a:r>
            <a:r>
              <a:rPr lang="zh-CN" altLang="en-US" dirty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</a:rPr>
              <a:t>西部地区唯一深水</a:t>
            </a:r>
            <a:r>
              <a:rPr lang="zh-CN" altLang="en-US" dirty="0" smtClean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</a:rPr>
              <a:t>良港</a:t>
            </a:r>
            <a:endParaRPr lang="en-US" altLang="zh-CN" dirty="0" smtClean="0">
              <a:solidFill>
                <a:srgbClr val="F2F2F2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en-US" dirty="0" smtClean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</a:rPr>
              <a:t>Only deepwater port in western PRD </a:t>
            </a:r>
            <a:endParaRPr lang="en-AU" altLang="en-US" dirty="0">
              <a:solidFill>
                <a:srgbClr val="F2F2F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Box 39"/>
          <p:cNvSpPr txBox="1">
            <a:spLocks noChangeArrowheads="1"/>
          </p:cNvSpPr>
          <p:nvPr/>
        </p:nvSpPr>
        <p:spPr bwMode="auto">
          <a:xfrm>
            <a:off x="2071691" y="4857753"/>
            <a:ext cx="928687" cy="26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8" tIns="40814" rIns="81628" bIns="40814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高栏国码</a:t>
            </a:r>
          </a:p>
        </p:txBody>
      </p:sp>
      <p:sp>
        <p:nvSpPr>
          <p:cNvPr id="60" name="弧形 59"/>
          <p:cNvSpPr/>
          <p:nvPr/>
        </p:nvSpPr>
        <p:spPr bwMode="auto">
          <a:xfrm rot="11655804">
            <a:off x="2389191" y="4106863"/>
            <a:ext cx="473075" cy="1479551"/>
          </a:xfrm>
          <a:prstGeom prst="arc">
            <a:avLst>
              <a:gd name="adj1" fmla="val 15954131"/>
              <a:gd name="adj2" fmla="val 17900581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81628" tIns="40814" rIns="81628" bIns="40814"/>
          <a:lstStyle/>
          <a:p>
            <a:pPr marL="704330" indent="-306107">
              <a:spcBef>
                <a:spcPct val="20000"/>
              </a:spcBef>
              <a:buFontTx/>
              <a:buAutoNum type="arabicPeriod"/>
              <a:defRPr/>
            </a:pPr>
            <a:endParaRPr lang="zh-CN" altLang="en-US" dirty="0"/>
          </a:p>
        </p:txBody>
      </p:sp>
      <p:sp>
        <p:nvSpPr>
          <p:cNvPr id="61" name="弧形 60"/>
          <p:cNvSpPr/>
          <p:nvPr/>
        </p:nvSpPr>
        <p:spPr bwMode="auto">
          <a:xfrm rot="902572">
            <a:off x="2085976" y="5111749"/>
            <a:ext cx="473075" cy="1277939"/>
          </a:xfrm>
          <a:prstGeom prst="arc">
            <a:avLst>
              <a:gd name="adj1" fmla="val 16902300"/>
              <a:gd name="adj2" fmla="val 18574850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1628" tIns="40814" rIns="81628" bIns="40814"/>
          <a:lstStyle/>
          <a:p>
            <a:pPr marL="704330" indent="-306107">
              <a:spcBef>
                <a:spcPct val="20000"/>
              </a:spcBef>
              <a:buFontTx/>
              <a:buAutoNum type="arabicPeriod"/>
              <a:defRPr/>
            </a:pPr>
            <a:endParaRPr lang="zh-CN" altLang="en-US" dirty="0"/>
          </a:p>
        </p:txBody>
      </p:sp>
      <p:sp>
        <p:nvSpPr>
          <p:cNvPr id="64" name="弧形 63"/>
          <p:cNvSpPr/>
          <p:nvPr/>
        </p:nvSpPr>
        <p:spPr bwMode="auto">
          <a:xfrm rot="20158702">
            <a:off x="-1967092" y="4609462"/>
            <a:ext cx="14292645" cy="2886063"/>
          </a:xfrm>
          <a:prstGeom prst="arc">
            <a:avLst>
              <a:gd name="adj1" fmla="val 12076416"/>
              <a:gd name="adj2" fmla="val 20621871"/>
            </a:avLst>
          </a:prstGeom>
          <a:ln w="73025"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81628" tIns="40814" rIns="81628" bIns="40814"/>
          <a:lstStyle/>
          <a:p>
            <a:pPr marL="704330" indent="-306107">
              <a:spcBef>
                <a:spcPct val="20000"/>
              </a:spcBef>
              <a:buFontTx/>
              <a:buAutoNum type="arabicPeriod"/>
              <a:defRPr/>
            </a:pPr>
            <a:endParaRPr lang="zh-CN" altLang="en-US" dirty="0"/>
          </a:p>
        </p:txBody>
      </p:sp>
      <p:sp>
        <p:nvSpPr>
          <p:cNvPr id="65" name="TextBox 1"/>
          <p:cNvSpPr txBox="1">
            <a:spLocks noChangeArrowheads="1"/>
          </p:cNvSpPr>
          <p:nvPr/>
        </p:nvSpPr>
        <p:spPr bwMode="auto">
          <a:xfrm>
            <a:off x="285163" y="71414"/>
            <a:ext cx="7272808" cy="6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8" tIns="40814" rIns="81628" bIns="40814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优越的</a:t>
            </a:r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地理位置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Superior Geographical Location</a:t>
            </a:r>
          </a:p>
        </p:txBody>
      </p:sp>
      <p:pic>
        <p:nvPicPr>
          <p:cNvPr id="66" name="图片 16" descr="图片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9" y="4500570"/>
            <a:ext cx="714380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6" descr="port_logo_oran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4" y="2643186"/>
            <a:ext cx="1873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6" descr="port_logo_oran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27554" y="2928938"/>
            <a:ext cx="1873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6" descr="port_logo_oran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40" y="3094042"/>
            <a:ext cx="1873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6" descr="port_logo_oran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7" y="3233738"/>
            <a:ext cx="1873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5929324" y="3786191"/>
            <a:ext cx="2427491" cy="4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343" tIns="41778" rIns="80343" bIns="0" anchor="b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国际主航道</a:t>
            </a:r>
            <a:endParaRPr lang="en-US" altLang="zh-CN" sz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International Marine Channel</a:t>
            </a:r>
            <a:endParaRPr lang="en-US" altLang="zh-CN" sz="1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978151" y="4286257"/>
            <a:ext cx="2652711" cy="636423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微软雅黑" pitchFamily="34" charset="-122"/>
              </a:rPr>
              <a:t>9 Sea Miles</a:t>
            </a:r>
            <a:endParaRPr lang="zh-CN" alt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微软雅黑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906712" y="4857762"/>
            <a:ext cx="2652711" cy="636423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1</a:t>
            </a:r>
            <a:r>
              <a:rPr lang="zh-CN" altLang="en-US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en-US" altLang="zh-CN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Sea Miles</a:t>
            </a:r>
            <a:endParaRPr lang="zh-CN" alt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C:\Users\Administrator.PC-20111114SICW\Desktop\新建文件夹\效果图\珠海港高栏港区南水作业区弃土岸壁工程效果图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334769" y="1000108"/>
            <a:ext cx="8590380" cy="5251467"/>
          </a:xfrm>
          <a:prstGeom prst="roundRect">
            <a:avLst>
              <a:gd name="adj" fmla="val 4167"/>
            </a:avLst>
          </a:prstGeom>
          <a:blipFill>
            <a:blip r:embed="rId4" cstate="print">
              <a:extLst/>
            </a:blip>
            <a:stretch>
              <a:fillRect/>
            </a:stretch>
          </a:blipFill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85161" y="71416"/>
            <a:ext cx="3353224" cy="102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28" tIns="40814" rIns="81628" bIns="40814">
            <a:spAutoFit/>
          </a:bodyPr>
          <a:lstStyle/>
          <a:p>
            <a:r>
              <a:rPr lang="zh-CN" altLang="en-US" dirty="0" smtClean="0">
                <a:solidFill>
                  <a:srgbClr val="153170"/>
                </a:solidFill>
                <a:latin typeface="方正姚体" pitchFamily="2" charset="-122"/>
                <a:ea typeface="方正姚体" pitchFamily="2" charset="-122"/>
              </a:rPr>
              <a:t>高栏</a:t>
            </a:r>
            <a:r>
              <a:rPr lang="zh-CN" altLang="en-US" dirty="0">
                <a:solidFill>
                  <a:srgbClr val="153170"/>
                </a:solidFill>
                <a:latin typeface="方正姚体" pitchFamily="2" charset="-122"/>
                <a:ea typeface="方正姚体" pitchFamily="2" charset="-122"/>
              </a:rPr>
              <a:t>港区码头示意图 </a:t>
            </a:r>
            <a:endParaRPr lang="en-US" altLang="zh-CN" dirty="0" smtClean="0">
              <a:solidFill>
                <a:srgbClr val="153170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dirty="0" smtClean="0">
                <a:solidFill>
                  <a:srgbClr val="153170"/>
                </a:solidFill>
                <a:latin typeface="方正姚体" pitchFamily="2" charset="-122"/>
                <a:ea typeface="方正姚体" pitchFamily="2" charset="-122"/>
              </a:rPr>
              <a:t>Map </a:t>
            </a:r>
            <a:r>
              <a:rPr lang="en-US" altLang="zh-CN" dirty="0">
                <a:solidFill>
                  <a:srgbClr val="153170"/>
                </a:solidFill>
                <a:latin typeface="方正姚体" pitchFamily="2" charset="-122"/>
                <a:ea typeface="方正姚体" pitchFamily="2" charset="-122"/>
              </a:rPr>
              <a:t>of ZPH </a:t>
            </a:r>
            <a:r>
              <a:rPr lang="en-US" altLang="zh-CN" dirty="0" err="1">
                <a:solidFill>
                  <a:srgbClr val="153170"/>
                </a:solidFill>
                <a:latin typeface="方正姚体" pitchFamily="2" charset="-122"/>
                <a:ea typeface="方正姚体" pitchFamily="2" charset="-122"/>
              </a:rPr>
              <a:t>Gaolan</a:t>
            </a:r>
            <a:r>
              <a:rPr lang="en-US" altLang="zh-CN" dirty="0">
                <a:solidFill>
                  <a:srgbClr val="153170"/>
                </a:solidFill>
                <a:latin typeface="方正姚体" pitchFamily="2" charset="-122"/>
                <a:ea typeface="方正姚体" pitchFamily="2" charset="-122"/>
              </a:rPr>
              <a:t> Port </a:t>
            </a:r>
            <a:r>
              <a:rPr lang="en-US" altLang="zh-CN" dirty="0" smtClean="0">
                <a:solidFill>
                  <a:srgbClr val="153170"/>
                </a:solidFill>
                <a:latin typeface="方正姚体" pitchFamily="2" charset="-122"/>
                <a:ea typeface="方正姚体" pitchFamily="2" charset="-122"/>
              </a:rPr>
              <a:t>Terminals</a:t>
            </a:r>
            <a:endParaRPr lang="zh-CN" altLang="zh-CN" dirty="0">
              <a:solidFill>
                <a:srgbClr val="153170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zh-CN" altLang="en-US" sz="2500" dirty="0">
              <a:solidFill>
                <a:srgbClr val="15317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1" name="平行四边形 40"/>
          <p:cNvSpPr/>
          <p:nvPr/>
        </p:nvSpPr>
        <p:spPr>
          <a:xfrm rot="17326995">
            <a:off x="4705959" y="1825142"/>
            <a:ext cx="632405" cy="676618"/>
          </a:xfrm>
          <a:prstGeom prst="parallelogram">
            <a:avLst>
              <a:gd name="adj" fmla="val 15006"/>
            </a:avLst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平行四边形 41"/>
          <p:cNvSpPr/>
          <p:nvPr/>
        </p:nvSpPr>
        <p:spPr>
          <a:xfrm rot="17272188">
            <a:off x="5815941" y="1839194"/>
            <a:ext cx="739055" cy="1747837"/>
          </a:xfrm>
          <a:prstGeom prst="parallelogram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平行四边形 42"/>
          <p:cNvSpPr/>
          <p:nvPr/>
        </p:nvSpPr>
        <p:spPr>
          <a:xfrm rot="17682237">
            <a:off x="4231482" y="1831183"/>
            <a:ext cx="717551" cy="2655887"/>
          </a:xfrm>
          <a:prstGeom prst="parallelogram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矩形标注 43"/>
          <p:cNvSpPr/>
          <p:nvPr/>
        </p:nvSpPr>
        <p:spPr>
          <a:xfrm>
            <a:off x="4987939" y="1000109"/>
            <a:ext cx="1584326" cy="647700"/>
          </a:xfrm>
          <a:prstGeom prst="wedgeRectCallout">
            <a:avLst>
              <a:gd name="adj1" fmla="val -47005"/>
              <a:gd name="adj2" fmla="val 75861"/>
            </a:avLst>
          </a:prstGeom>
          <a:solidFill>
            <a:srgbClr val="005DA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r>
              <a:rPr lang="en-US" altLang="zh-CN" dirty="0">
                <a:solidFill>
                  <a:srgbClr val="00FF00"/>
                </a:solidFill>
              </a:rPr>
              <a:t>2X7</a:t>
            </a:r>
            <a:r>
              <a:rPr lang="zh-CN" altLang="en-US" dirty="0">
                <a:solidFill>
                  <a:srgbClr val="00FF00"/>
                </a:solidFill>
              </a:rPr>
              <a:t>万吨</a:t>
            </a:r>
            <a:endParaRPr lang="en-US" altLang="zh-CN" dirty="0">
              <a:solidFill>
                <a:srgbClr val="00FF00"/>
              </a:solidFill>
            </a:endParaRPr>
          </a:p>
          <a:p>
            <a:pPr algn="ctr">
              <a:defRPr/>
            </a:pPr>
            <a:r>
              <a:rPr lang="zh-CN" altLang="en-US" sz="1100" dirty="0">
                <a:solidFill>
                  <a:srgbClr val="00FF00"/>
                </a:solidFill>
              </a:rPr>
              <a:t>（已建）</a:t>
            </a:r>
          </a:p>
        </p:txBody>
      </p:sp>
      <p:sp>
        <p:nvSpPr>
          <p:cNvPr id="47" name="矩形标注 46"/>
          <p:cNvSpPr/>
          <p:nvPr/>
        </p:nvSpPr>
        <p:spPr>
          <a:xfrm>
            <a:off x="7201776" y="1857369"/>
            <a:ext cx="1655761" cy="719137"/>
          </a:xfrm>
          <a:prstGeom prst="wedgeRectCallout">
            <a:avLst>
              <a:gd name="adj1" fmla="val -73680"/>
              <a:gd name="adj2" fmla="val 62523"/>
            </a:avLst>
          </a:prstGeom>
          <a:solidFill>
            <a:srgbClr val="005DA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FF00"/>
                </a:solidFill>
                <a:latin typeface="方正姚体" pitchFamily="2" charset="-122"/>
                <a:ea typeface="方正姚体" pitchFamily="2" charset="-122"/>
              </a:rPr>
              <a:t>4X10</a:t>
            </a:r>
            <a:r>
              <a:rPr lang="zh-CN" altLang="en-US" dirty="0" smtClean="0">
                <a:solidFill>
                  <a:srgbClr val="00FF00"/>
                </a:solidFill>
                <a:latin typeface="方正姚体" pitchFamily="2" charset="-122"/>
                <a:ea typeface="方正姚体" pitchFamily="2" charset="-122"/>
              </a:rPr>
              <a:t>万吨级</a:t>
            </a:r>
          </a:p>
          <a:p>
            <a:pPr algn="ctr">
              <a:defRPr/>
            </a:pPr>
            <a:r>
              <a:rPr lang="zh-CN" altLang="en-US" sz="1100" dirty="0" smtClean="0">
                <a:solidFill>
                  <a:srgbClr val="00FF00"/>
                </a:solidFill>
                <a:latin typeface="方正姚体" pitchFamily="2" charset="-122"/>
                <a:ea typeface="方正姚体" pitchFamily="2" charset="-122"/>
              </a:rPr>
              <a:t>（一个已建成，一个待验收，两个在建）</a:t>
            </a:r>
          </a:p>
        </p:txBody>
      </p:sp>
      <p:sp>
        <p:nvSpPr>
          <p:cNvPr id="49" name="矩形标注 48"/>
          <p:cNvSpPr/>
          <p:nvPr/>
        </p:nvSpPr>
        <p:spPr>
          <a:xfrm>
            <a:off x="5857661" y="3643315"/>
            <a:ext cx="1584326" cy="647700"/>
          </a:xfrm>
          <a:prstGeom prst="wedgeRectCallout">
            <a:avLst>
              <a:gd name="adj1" fmla="val -61681"/>
              <a:gd name="adj2" fmla="val 1721"/>
            </a:avLst>
          </a:prstGeom>
          <a:solidFill>
            <a:srgbClr val="005DA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r>
              <a:rPr lang="en-US" altLang="zh-CN" dirty="0">
                <a:solidFill>
                  <a:srgbClr val="00FF00"/>
                </a:solidFill>
                <a:latin typeface="方正姚体" pitchFamily="2" charset="-122"/>
                <a:ea typeface="方正姚体" pitchFamily="2" charset="-122"/>
              </a:rPr>
              <a:t>7X10</a:t>
            </a:r>
            <a:r>
              <a:rPr lang="zh-CN" altLang="en-US" dirty="0">
                <a:solidFill>
                  <a:srgbClr val="00FF00"/>
                </a:solidFill>
                <a:latin typeface="方正姚体" pitchFamily="2" charset="-122"/>
                <a:ea typeface="方正姚体" pitchFamily="2" charset="-122"/>
              </a:rPr>
              <a:t>万吨级</a:t>
            </a:r>
            <a:endParaRPr lang="en-US" altLang="zh-CN" dirty="0">
              <a:solidFill>
                <a:srgbClr val="00FF00"/>
              </a:solidFill>
              <a:latin typeface="方正姚体" pitchFamily="2" charset="-122"/>
              <a:ea typeface="方正姚体" pitchFamily="2" charset="-122"/>
            </a:endParaRPr>
          </a:p>
          <a:p>
            <a:pPr algn="ctr">
              <a:defRPr/>
            </a:pPr>
            <a:r>
              <a:rPr lang="zh-CN" altLang="en-US" sz="1100" dirty="0">
                <a:solidFill>
                  <a:srgbClr val="00FF00"/>
                </a:solidFill>
                <a:latin typeface="方正姚体" pitchFamily="2" charset="-122"/>
                <a:ea typeface="方正姚体" pitchFamily="2" charset="-122"/>
              </a:rPr>
              <a:t>（规划）</a:t>
            </a:r>
          </a:p>
        </p:txBody>
      </p:sp>
      <p:sp>
        <p:nvSpPr>
          <p:cNvPr id="51" name="平行四边形 50"/>
          <p:cNvSpPr/>
          <p:nvPr/>
        </p:nvSpPr>
        <p:spPr>
          <a:xfrm rot="2075824">
            <a:off x="3471866" y="1854204"/>
            <a:ext cx="663575" cy="441325"/>
          </a:xfrm>
          <a:prstGeom prst="parallelogram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2" name="平行四边形 51"/>
          <p:cNvSpPr/>
          <p:nvPr/>
        </p:nvSpPr>
        <p:spPr>
          <a:xfrm rot="2075824">
            <a:off x="3508376" y="3484564"/>
            <a:ext cx="1517650" cy="441325"/>
          </a:xfrm>
          <a:prstGeom prst="parallelogram">
            <a:avLst/>
          </a:prstGeom>
          <a:noFill/>
          <a:ln>
            <a:solidFill>
              <a:srgbClr val="D210D7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3" name="平行四边形 52"/>
          <p:cNvSpPr/>
          <p:nvPr/>
        </p:nvSpPr>
        <p:spPr>
          <a:xfrm rot="2075824">
            <a:off x="2441576" y="2779716"/>
            <a:ext cx="1279526" cy="441325"/>
          </a:xfrm>
          <a:prstGeom prst="parallelogram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4" name="平行四边形 53"/>
          <p:cNvSpPr/>
          <p:nvPr/>
        </p:nvSpPr>
        <p:spPr>
          <a:xfrm rot="3270570">
            <a:off x="1835944" y="3304383"/>
            <a:ext cx="889000" cy="601663"/>
          </a:xfrm>
          <a:prstGeom prst="parallelogram">
            <a:avLst/>
          </a:prstGeom>
          <a:noFill/>
          <a:ln>
            <a:solidFill>
              <a:srgbClr val="1606E2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" name="平行四边形 54"/>
          <p:cNvSpPr/>
          <p:nvPr/>
        </p:nvSpPr>
        <p:spPr>
          <a:xfrm rot="3270570">
            <a:off x="2252667" y="3948116"/>
            <a:ext cx="968375" cy="619125"/>
          </a:xfrm>
          <a:prstGeom prst="parallelogram">
            <a:avLst/>
          </a:prstGeom>
          <a:noFill/>
          <a:ln>
            <a:solidFill>
              <a:srgbClr val="00FF00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622281" y="1000109"/>
            <a:ext cx="1521623" cy="590256"/>
          </a:xfrm>
          <a:prstGeom prst="rect">
            <a:avLst/>
          </a:prstGeom>
          <a:solidFill>
            <a:srgbClr val="0070C0"/>
          </a:solidFill>
        </p:spPr>
        <p:txBody>
          <a:bodyPr wrap="square" lIns="81628" tIns="40814" rIns="81628" bIns="40814">
            <a:spAutoFit/>
          </a:bodyPr>
          <a:lstStyle/>
          <a:p>
            <a:pPr eaLnBrk="0" hangingPunct="0">
              <a:spcAft>
                <a:spcPts val="0"/>
              </a:spcAft>
              <a:defRPr/>
            </a:pPr>
            <a:r>
              <a:rPr lang="en-US" altLang="zh-CN" sz="1100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2×70-thousand-ton class terminal (constructed)</a:t>
            </a:r>
            <a:endParaRPr lang="zh-CN" altLang="zh-CN" sz="1100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14464" y="2571746"/>
            <a:ext cx="1643073" cy="928811"/>
          </a:xfrm>
          <a:prstGeom prst="rect">
            <a:avLst/>
          </a:prstGeom>
          <a:solidFill>
            <a:srgbClr val="0066CC"/>
          </a:solidFill>
        </p:spPr>
        <p:txBody>
          <a:bodyPr wrap="square" lIns="81628" tIns="40814" rIns="81628" bIns="40814">
            <a:spAutoFit/>
          </a:bodyPr>
          <a:lstStyle/>
          <a:p>
            <a:pPr eaLnBrk="0" hangingPunct="0">
              <a:spcAft>
                <a:spcPts val="0"/>
              </a:spcAft>
              <a:defRPr/>
            </a:pPr>
            <a:r>
              <a:rPr lang="en-US" altLang="zh-CN" sz="1100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4×100-thousand-ton class terminal </a:t>
            </a:r>
            <a:r>
              <a:rPr lang="en-US" altLang="zh-CN" sz="1100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constructed,1 ready for acceptance, 2 in </a:t>
            </a:r>
            <a:r>
              <a:rPr lang="en-US" altLang="zh-CN" sz="1100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construction)</a:t>
            </a:r>
            <a:endParaRPr lang="zh-CN" altLang="zh-CN" sz="1100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857661" y="4303714"/>
            <a:ext cx="1584326" cy="604839"/>
          </a:xfrm>
          <a:prstGeom prst="rect">
            <a:avLst/>
          </a:prstGeom>
          <a:solidFill>
            <a:srgbClr val="005DA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81628" tIns="40814" rIns="81628" bIns="40814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21174" y="4270372"/>
            <a:ext cx="1420813" cy="590256"/>
          </a:xfrm>
          <a:prstGeom prst="rect">
            <a:avLst/>
          </a:prstGeom>
        </p:spPr>
        <p:txBody>
          <a:bodyPr lIns="81628" tIns="40814" rIns="81628" bIns="40814">
            <a:spAutoFit/>
          </a:bodyPr>
          <a:lstStyle/>
          <a:p>
            <a:pPr eaLnBrk="0" hangingPunct="0">
              <a:spcAft>
                <a:spcPts val="0"/>
              </a:spcAft>
              <a:defRPr/>
            </a:pPr>
            <a:r>
              <a:rPr lang="en-US" altLang="zh-CN" sz="1100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7×100-thousand-ton class terminals (in plan)</a:t>
            </a:r>
            <a:endParaRPr lang="zh-CN" altLang="zh-CN" sz="1100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4908">
            <a:off x="5453170" y="1948291"/>
            <a:ext cx="1352943" cy="390202"/>
          </a:xfrm>
          <a:prstGeom prst="rect">
            <a:avLst/>
          </a:prstGeom>
          <a:noFill/>
        </p:spPr>
        <p:txBody>
          <a:bodyPr wrap="square" lIns="81628" tIns="40814" rIns="81628" bIns="40814" rtlCol="0">
            <a:spAutoFit/>
          </a:bodyPr>
          <a:lstStyle/>
          <a:p>
            <a:r>
              <a:rPr lang="zh-CN" altLang="en-US" sz="2000" dirty="0" smtClean="0">
                <a:solidFill>
                  <a:srgbClr val="FFFF00"/>
                </a:solidFill>
              </a:rPr>
              <a:t>高栏国码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4908">
            <a:off x="3496092" y="2926365"/>
            <a:ext cx="2174107" cy="390202"/>
          </a:xfrm>
          <a:prstGeom prst="rect">
            <a:avLst/>
          </a:prstGeom>
          <a:noFill/>
        </p:spPr>
        <p:txBody>
          <a:bodyPr wrap="square" lIns="81628" tIns="40814" rIns="81628" bIns="40814" rtlCol="0">
            <a:spAutoFit/>
          </a:bodyPr>
          <a:lstStyle/>
          <a:p>
            <a:r>
              <a:rPr lang="zh-CN" altLang="en-US" sz="2000" dirty="0" smtClean="0">
                <a:solidFill>
                  <a:srgbClr val="FFFF00"/>
                </a:solidFill>
              </a:rPr>
              <a:t>预留集装箱泊位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sp>
        <p:nvSpPr>
          <p:cNvPr id="34" name="平行四边形 33"/>
          <p:cNvSpPr/>
          <p:nvPr/>
        </p:nvSpPr>
        <p:spPr>
          <a:xfrm rot="17326995">
            <a:off x="4334236" y="1846665"/>
            <a:ext cx="488159" cy="206971"/>
          </a:xfrm>
          <a:prstGeom prst="parallelogram">
            <a:avLst>
              <a:gd name="adj" fmla="val 15006"/>
            </a:avLst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矩形标注 34"/>
          <p:cNvSpPr/>
          <p:nvPr/>
        </p:nvSpPr>
        <p:spPr>
          <a:xfrm>
            <a:off x="3201989" y="1000109"/>
            <a:ext cx="1584326" cy="647700"/>
          </a:xfrm>
          <a:prstGeom prst="wedgeRectCallout">
            <a:avLst>
              <a:gd name="adj1" fmla="val 26452"/>
              <a:gd name="adj2" fmla="val 68526"/>
            </a:avLst>
          </a:prstGeom>
          <a:solidFill>
            <a:srgbClr val="005DA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FF00"/>
                </a:solidFill>
              </a:rPr>
              <a:t>2X3.5</a:t>
            </a:r>
            <a:r>
              <a:rPr lang="zh-CN" altLang="en-US" dirty="0" smtClean="0">
                <a:solidFill>
                  <a:srgbClr val="00FF00"/>
                </a:solidFill>
              </a:rPr>
              <a:t>万</a:t>
            </a:r>
            <a:r>
              <a:rPr lang="zh-CN" altLang="en-US" dirty="0">
                <a:solidFill>
                  <a:srgbClr val="00FF00"/>
                </a:solidFill>
              </a:rPr>
              <a:t>吨</a:t>
            </a:r>
            <a:endParaRPr lang="en-US" altLang="zh-CN" dirty="0">
              <a:solidFill>
                <a:srgbClr val="00FF00"/>
              </a:solidFill>
            </a:endParaRPr>
          </a:p>
          <a:p>
            <a:pPr algn="ctr">
              <a:defRPr/>
            </a:pPr>
            <a:r>
              <a:rPr lang="zh-CN" altLang="en-US" sz="1100" dirty="0">
                <a:solidFill>
                  <a:srgbClr val="00FF00"/>
                </a:solidFill>
              </a:rPr>
              <a:t>（已建）</a:t>
            </a:r>
          </a:p>
        </p:txBody>
      </p:sp>
      <p:sp>
        <p:nvSpPr>
          <p:cNvPr id="36" name="矩形 35"/>
          <p:cNvSpPr/>
          <p:nvPr/>
        </p:nvSpPr>
        <p:spPr>
          <a:xfrm>
            <a:off x="1643044" y="1000109"/>
            <a:ext cx="1521623" cy="590256"/>
          </a:xfrm>
          <a:prstGeom prst="rect">
            <a:avLst/>
          </a:prstGeom>
          <a:solidFill>
            <a:srgbClr val="0070C0"/>
          </a:solidFill>
        </p:spPr>
        <p:txBody>
          <a:bodyPr wrap="square" lIns="81628" tIns="40814" rIns="81628" bIns="40814">
            <a:spAutoFit/>
          </a:bodyPr>
          <a:lstStyle/>
          <a:p>
            <a:pPr eaLnBrk="0" hangingPunct="0">
              <a:spcAft>
                <a:spcPts val="0"/>
              </a:spcAft>
              <a:defRPr/>
            </a:pPr>
            <a:r>
              <a:rPr lang="en-US" altLang="zh-CN" sz="1100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2×35-thousand-ton </a:t>
            </a:r>
            <a:r>
              <a:rPr lang="en-US" altLang="zh-CN" sz="1100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terminal (constructed)</a:t>
            </a:r>
            <a:endParaRPr lang="zh-CN" altLang="zh-CN" sz="1100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4714876" y="908050"/>
            <a:ext cx="4357686" cy="5113338"/>
            <a:chOff x="4151712" y="928260"/>
            <a:chExt cx="4741667" cy="2646707"/>
          </a:xfrm>
        </p:grpSpPr>
        <p:sp>
          <p:nvSpPr>
            <p:cNvPr id="13" name="矩形 12"/>
            <p:cNvSpPr/>
            <p:nvPr/>
          </p:nvSpPr>
          <p:spPr>
            <a:xfrm>
              <a:off x="4188605" y="967702"/>
              <a:ext cx="4704774" cy="2607265"/>
            </a:xfrm>
            <a:prstGeom prst="rect">
              <a:avLst/>
            </a:prstGeom>
            <a:noFill/>
            <a:ln w="19050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6" name="TextBox 1"/>
            <p:cNvSpPr txBox="1"/>
            <p:nvPr/>
          </p:nvSpPr>
          <p:spPr>
            <a:xfrm>
              <a:off x="4151712" y="928260"/>
              <a:ext cx="4741667" cy="26294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zh-CN" altLang="en-US" sz="1500" b="1" noProof="1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高栏国码散货纸浆吞吐量</a:t>
              </a:r>
              <a:r>
                <a:rPr lang="en-US" altLang="zh-CN" sz="1500" b="1" noProof="1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(</a:t>
              </a:r>
              <a:r>
                <a:rPr lang="zh-CN" altLang="en-US" sz="1500" b="1" noProof="1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吨</a:t>
              </a:r>
              <a:r>
                <a:rPr lang="en-US" altLang="zh-CN" sz="1500" b="1" noProof="1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)</a:t>
              </a:r>
              <a:r>
                <a:rPr lang="en-US" altLang="zh-CN" sz="1500" noProof="1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(</a:t>
              </a:r>
              <a:r>
                <a:rPr lang="en-US" altLang="zh-CN" sz="1500" b="1" noProof="1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2014</a:t>
              </a:r>
              <a:r>
                <a:rPr lang="zh-CN" altLang="en-US" sz="1500" b="1" noProof="1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年</a:t>
              </a:r>
              <a:r>
                <a:rPr lang="en-US" altLang="zh-CN" sz="1500" b="1" noProof="1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-2018</a:t>
              </a:r>
              <a:r>
                <a:rPr lang="zh-CN" altLang="en-US" sz="1500" b="1" noProof="1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年</a:t>
              </a:r>
              <a:r>
                <a:rPr lang="en-US" altLang="zh-CN" sz="1500" noProof="1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)</a:t>
              </a:r>
              <a:endParaRPr lang="zh-CN" sz="1500" b="1" noProof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1406" y="981075"/>
            <a:ext cx="4572032" cy="5040313"/>
          </a:xfrm>
          <a:prstGeom prst="rect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7" name="TextBox 1"/>
          <p:cNvSpPr txBox="1"/>
          <p:nvPr/>
        </p:nvSpPr>
        <p:spPr>
          <a:xfrm>
            <a:off x="71406" y="908050"/>
            <a:ext cx="4572032" cy="504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zh-CN" altLang="zh-CN" sz="1500" b="1" noProof="1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高栏国码集装箱吞吐量</a:t>
            </a:r>
            <a:r>
              <a:rPr lang="en-US" altLang="zh-CN" sz="1500" noProof="1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(</a:t>
            </a:r>
            <a:r>
              <a:rPr lang="zh-CN" altLang="en-US" sz="1500" b="1" noProof="1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标箱</a:t>
            </a:r>
            <a:r>
              <a:rPr lang="en-US" altLang="zh-CN" sz="1500" b="1" noProof="1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)(2014</a:t>
            </a:r>
            <a:r>
              <a:rPr lang="zh-CN" altLang="en-US" sz="1500" b="1" noProof="1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年</a:t>
            </a:r>
            <a:r>
              <a:rPr lang="en-US" altLang="zh-CN" sz="1500" b="1" noProof="1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-2018</a:t>
            </a:r>
            <a:r>
              <a:rPr lang="zh-CN" altLang="en-US" sz="1500" b="1" noProof="1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年</a:t>
            </a:r>
            <a:r>
              <a:rPr lang="en-US" altLang="zh-CN" sz="1500" noProof="1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)</a:t>
            </a:r>
            <a:endParaRPr lang="zh-CN" altLang="zh-CN" sz="1500" b="1" noProof="1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5" y="71414"/>
            <a:ext cx="5786478" cy="636423"/>
          </a:xfrm>
          <a:prstGeom prst="rect">
            <a:avLst/>
          </a:prstGeom>
          <a:noFill/>
        </p:spPr>
        <p:txBody>
          <a:bodyPr wrap="square" lIns="81628" tIns="40814" rIns="81628" bIns="40814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高栏国码集装箱和主要散货吞吐量</a:t>
            </a:r>
            <a:endParaRPr lang="en-US" altLang="zh-CN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dirty="0" err="1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Gaolan</a:t>
            </a:r>
            <a:r>
              <a:rPr lang="en-US" altLang="zh-CN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 Terminal Containers  &amp; Break-bulk Cargo Throughput</a:t>
            </a:r>
            <a:endParaRPr lang="zh-CN" altLang="en-US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0" y="1500174"/>
          <a:ext cx="4471995" cy="4481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图表 18"/>
          <p:cNvGraphicFramePr/>
          <p:nvPr/>
        </p:nvGraphicFramePr>
        <p:xfrm>
          <a:off x="4572000" y="1571612"/>
          <a:ext cx="4500562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571745"/>
            <a:ext cx="9144000" cy="15001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中远大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50" y="1928802"/>
            <a:ext cx="2714643" cy="271464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矩形 12"/>
          <p:cNvSpPr/>
          <p:nvPr/>
        </p:nvSpPr>
        <p:spPr>
          <a:xfrm>
            <a:off x="4000496" y="2997008"/>
            <a:ext cx="3249028" cy="574868"/>
          </a:xfrm>
          <a:prstGeom prst="rect">
            <a:avLst/>
          </a:prstGeom>
          <a:noFill/>
        </p:spPr>
        <p:txBody>
          <a:bodyPr wrap="none" lIns="81628" tIns="40814" rIns="81628" bIns="40814">
            <a:spAutoFit/>
          </a:bodyPr>
          <a:lstStyle/>
          <a:p>
            <a:pPr algn="ctr"/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姚体" pitchFamily="2" charset="-122"/>
                <a:ea typeface="方正姚体" pitchFamily="2" charset="-122"/>
                <a:cs typeface="Arial Unicode MS" pitchFamily="34" charset="-122"/>
              </a:rPr>
              <a:t>PART 2  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姚体" pitchFamily="2" charset="-122"/>
                <a:ea typeface="方正姚体" pitchFamily="2" charset="-122"/>
                <a:cs typeface="Arial Unicode MS" pitchFamily="34" charset="-122"/>
              </a:rPr>
              <a:t>硬件设施</a:t>
            </a:r>
            <a:endParaRPr lang="en-US" altLang="zh-CN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姚体" pitchFamily="2" charset="-122"/>
              <a:ea typeface="方正姚体" pitchFamily="2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642911" y="857233"/>
            <a:ext cx="7215238" cy="5786479"/>
            <a:chOff x="611188" y="836613"/>
            <a:chExt cx="7351024" cy="5616723"/>
          </a:xfrm>
        </p:grpSpPr>
        <p:grpSp>
          <p:nvGrpSpPr>
            <p:cNvPr id="3" name="组合 16"/>
            <p:cNvGrpSpPr>
              <a:grpSpLocks/>
            </p:cNvGrpSpPr>
            <p:nvPr/>
          </p:nvGrpSpPr>
          <p:grpSpPr bwMode="auto">
            <a:xfrm>
              <a:off x="611188" y="836613"/>
              <a:ext cx="7351024" cy="5616723"/>
              <a:chOff x="395536" y="548680"/>
              <a:chExt cx="7628569" cy="5980883"/>
            </a:xfrm>
          </p:grpSpPr>
          <p:pic>
            <p:nvPicPr>
              <p:cNvPr id="24581" name="图片 7" descr="IMG_6663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95536" y="548680"/>
                <a:ext cx="5040560" cy="3312368"/>
              </a:xfrm>
              <a:prstGeom prst="rect">
                <a:avLst/>
              </a:prstGeom>
              <a:noFill/>
              <a:ln w="9525" cmpd="dbl">
                <a:noFill/>
                <a:miter lim="800000"/>
                <a:headEnd/>
                <a:tailEnd/>
              </a:ln>
            </p:spPr>
          </p:pic>
          <p:pic>
            <p:nvPicPr>
              <p:cNvPr id="24582" name="图片 9" descr="IMG_1840.jp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95536" y="3921120"/>
                <a:ext cx="3661996" cy="2608443"/>
              </a:xfrm>
              <a:prstGeom prst="rect">
                <a:avLst/>
              </a:prstGeom>
              <a:noFill/>
              <a:ln w="9525" cmpd="dbl">
                <a:noFill/>
                <a:miter lim="800000"/>
                <a:headEnd/>
                <a:tailEnd/>
              </a:ln>
            </p:spPr>
          </p:pic>
          <p:pic>
            <p:nvPicPr>
              <p:cNvPr id="24583" name="图片 10" descr="搜狗截图_2012-07-07_13-12-38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508104" y="548680"/>
                <a:ext cx="2516001" cy="3297201"/>
              </a:xfrm>
              <a:prstGeom prst="rect">
                <a:avLst/>
              </a:prstGeom>
              <a:noFill/>
              <a:ln w="9525" cmpd="dbl">
                <a:noFill/>
                <a:miter lim="800000"/>
                <a:headEnd/>
                <a:tailEnd/>
              </a:ln>
            </p:spPr>
          </p:pic>
        </p:grpSp>
        <p:pic>
          <p:nvPicPr>
            <p:cNvPr id="24580" name="图片 10" descr="4D0A0197_副本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83968" y="4005063"/>
              <a:ext cx="3672408" cy="2448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00036" y="142853"/>
            <a:ext cx="4999037" cy="6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8" tIns="40814" rIns="81628" bIns="40814">
            <a:spAutoFit/>
          </a:bodyPr>
          <a:lstStyle/>
          <a:p>
            <a:pPr eaLnBrk="0" hangingPunct="0"/>
            <a:r>
              <a:rPr lang="zh-CN" altLang="en-US" dirty="0" smtClean="0">
                <a:solidFill>
                  <a:srgbClr val="153170"/>
                </a:solidFill>
                <a:latin typeface="方正姚体" pitchFamily="2" charset="-122"/>
                <a:ea typeface="方正姚体" pitchFamily="2" charset="-122"/>
              </a:rPr>
              <a:t>码头风貌</a:t>
            </a:r>
            <a:endParaRPr lang="en-US" altLang="zh-CN" dirty="0" smtClean="0">
              <a:solidFill>
                <a:srgbClr val="153170"/>
              </a:solidFill>
              <a:latin typeface="方正姚体" pitchFamily="2" charset="-122"/>
              <a:ea typeface="方正姚体" pitchFamily="2" charset="-122"/>
            </a:endParaRPr>
          </a:p>
          <a:p>
            <a:pPr eaLnBrk="0" hangingPunct="0"/>
            <a:r>
              <a:rPr lang="en-US" altLang="zh-CN" dirty="0" smtClean="0">
                <a:solidFill>
                  <a:srgbClr val="153170"/>
                </a:solidFill>
                <a:latin typeface="方正姚体" pitchFamily="2" charset="-122"/>
                <a:ea typeface="方正姚体" pitchFamily="2" charset="-122"/>
              </a:rPr>
              <a:t>Photo Gallery</a:t>
            </a:r>
            <a:endParaRPr lang="zh-CN" altLang="en-US" dirty="0">
              <a:solidFill>
                <a:srgbClr val="15317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tint val="50000"/>
            <a:hueOff val="0"/>
            <a:satOff val="0"/>
            <a:lumOff val="0"/>
            <a:alphaOff val="0"/>
          </a:schemeClr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主题1">
  <a:themeElements>
    <a:clrScheme name="蓝色主题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53B5E6"/>
      </a:accent1>
      <a:accent2>
        <a:srgbClr val="2A68CA"/>
      </a:accent2>
      <a:accent3>
        <a:srgbClr val="3597DA"/>
      </a:accent3>
      <a:accent4>
        <a:srgbClr val="072AA0"/>
      </a:accent4>
      <a:accent5>
        <a:srgbClr val="4472C4"/>
      </a:accent5>
      <a:accent6>
        <a:srgbClr val="A0DDF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63500" cap="flat">
          <a:noFill/>
          <a:prstDash val="solid"/>
          <a:miter lim="800000"/>
        </a:ln>
      </a:spPr>
      <a:bodyPr vert="horz" wrap="square" lIns="91440" tIns="45720" rIns="91440" bIns="45720" numCol="1" anchor="t" anchorCtr="0" compatLnSpc="1"/>
      <a:lstStyle>
        <a:defPPr algn="ctr">
          <a:defRPr/>
        </a:defPPr>
      </a:lst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3900</TotalTime>
  <Words>1248</Words>
  <Application>WPS 演示</Application>
  <PresentationFormat>全屏显示(4:3)</PresentationFormat>
  <Paragraphs>220</Paragraphs>
  <Slides>21</Slides>
  <Notes>19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主题1</vt:lpstr>
      <vt:lpstr>1_主题1</vt:lpstr>
      <vt:lpstr>Document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码头设施概况 Facilities Overviews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Company>H.I.T.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孙瑞</dc:creator>
  <cp:lastModifiedBy>梁恒源</cp:lastModifiedBy>
  <cp:revision>1529</cp:revision>
  <cp:lastPrinted>2411-12-30T00:00:00Z</cp:lastPrinted>
  <dcterms:created xsi:type="dcterms:W3CDTF">2007-07-18T02:25:00Z</dcterms:created>
  <dcterms:modified xsi:type="dcterms:W3CDTF">2018-10-17T02:05:32Z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